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6" r:id="rId4"/>
    <p:sldId id="267" r:id="rId5"/>
    <p:sldId id="268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459"/>
    <a:srgbClr val="F9D23D"/>
    <a:srgbClr val="EEE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2" autoAdjust="0"/>
    <p:restoredTop sz="93457" autoAdjust="0"/>
  </p:normalViewPr>
  <p:slideViewPr>
    <p:cSldViewPr snapToGrid="0" snapToObjects="1">
      <p:cViewPr>
        <p:scale>
          <a:sx n="75" d="100"/>
          <a:sy n="75" d="100"/>
        </p:scale>
        <p:origin x="16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C6EA4-BBD0-4057-A7F4-849166E218A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2DFB5-88F8-4A70-8991-B566F59A9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14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F2DFB5-88F8-4A70-8991-B566F59A90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02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21040" y="457200"/>
            <a:ext cx="2560320" cy="2560320"/>
          </a:xfrm>
          <a:prstGeom prst="ellipse">
            <a:avLst/>
          </a:prstGeom>
          <a:solidFill>
            <a:srgbClr val="1E9D97"/>
          </a:solidFill>
          <a:ln>
            <a:solidFill>
              <a:srgbClr val="1E9D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006840" y="2560320"/>
            <a:ext cx="2011680" cy="2011680"/>
          </a:xfrm>
          <a:prstGeom prst="ellipse">
            <a:avLst/>
          </a:prstGeom>
          <a:solidFill>
            <a:srgbClr val="F8BE42"/>
          </a:solidFill>
          <a:ln>
            <a:solidFill>
              <a:srgbClr val="F8B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412480" y="4260915"/>
            <a:ext cx="1920240" cy="1920240"/>
          </a:xfrm>
          <a:prstGeom prst="ellipse">
            <a:avLst/>
          </a:prstGeom>
          <a:solidFill>
            <a:srgbClr val="EE7060"/>
          </a:solidFill>
          <a:ln>
            <a:solidFill>
              <a:srgbClr val="EE7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6126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i="0">
                <a:solidFill>
                  <a:srgbClr val="1E9D97"/>
                </a:solidFill>
                <a:latin typeface="Aptos"/>
              </a:rPr>
              <a:t>UNIT 1 • MYSELF &amp; OTHERS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691640"/>
            <a:ext cx="6675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Aptos"/>
              </a:rPr>
              <a:t>LISTENING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560320"/>
            <a:ext cx="65836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 i="0" dirty="0">
                <a:solidFill>
                  <a:srgbClr val="F8BE42"/>
                </a:solidFill>
                <a:latin typeface="Aptos"/>
              </a:rPr>
              <a:t>My </a:t>
            </a:r>
            <a:r>
              <a:rPr sz="3100" b="1" i="0" dirty="0" err="1">
                <a:solidFill>
                  <a:srgbClr val="F8BE42"/>
                </a:solidFill>
                <a:latin typeface="Aptos"/>
              </a:rPr>
              <a:t>Favourite</a:t>
            </a:r>
            <a:r>
              <a:rPr sz="3100" b="1" i="0" dirty="0">
                <a:solidFill>
                  <a:srgbClr val="F8BE42"/>
                </a:solidFill>
                <a:latin typeface="Aptos"/>
              </a:rPr>
              <a:t> Things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33806C-4594-6BFA-6C4A-355D961FB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1E9D97"/>
          </a:solidFill>
          <a:ln>
            <a:solidFill>
              <a:srgbClr val="1E9D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6400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2667B1"/>
                </a:solidFill>
                <a:latin typeface="Aptos"/>
              </a:rPr>
              <a:t>PRE-LISTENING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28600"/>
            <a:ext cx="4389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637183"/>
                </a:solidFill>
                <a:latin typeface="Aptos"/>
              </a:rPr>
              <a:t>UNIT 1 • MYSELF &amp; OTHERS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 i="0">
                <a:solidFill>
                  <a:srgbClr val="122B4A"/>
                </a:solidFill>
                <a:latin typeface="Aptos"/>
              </a:rPr>
              <a:t>Look &amp; Predict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10468356" cy="2651760"/>
          </a:xfrm>
          <a:prstGeom prst="roundRect">
            <a:avLst/>
          </a:prstGeom>
          <a:solidFill>
            <a:srgbClr val="E5F0FB"/>
          </a:solidFill>
          <a:ln>
            <a:solidFill>
              <a:srgbClr val="D8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828800"/>
            <a:ext cx="109728" cy="2651760"/>
          </a:xfrm>
          <a:prstGeom prst="rect">
            <a:avLst/>
          </a:prstGeom>
          <a:solidFill>
            <a:srgbClr val="2667B1"/>
          </a:solidFill>
          <a:ln>
            <a:solidFill>
              <a:srgbClr val="2667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938528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 dirty="0">
                <a:solidFill>
                  <a:srgbClr val="2667B1"/>
                </a:solidFill>
                <a:latin typeface="Aptos"/>
              </a:rPr>
              <a:t>SPORTS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7844" y="2781224"/>
            <a:ext cx="859635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600" b="1" i="1" dirty="0">
                <a:latin typeface="Aptos" panose="020B0004020202020204" pitchFamily="34" charset="0"/>
              </a:rPr>
              <a:t>Who is your </a:t>
            </a:r>
            <a:r>
              <a:rPr lang="en-US" sz="3600" b="1" i="1" dirty="0" err="1">
                <a:latin typeface="Aptos" panose="020B0004020202020204" pitchFamily="34" charset="0"/>
              </a:rPr>
              <a:t>favourite</a:t>
            </a:r>
            <a:r>
              <a:rPr lang="en-US" sz="3600" b="1" i="1" dirty="0">
                <a:latin typeface="Aptos" panose="020B0004020202020204" pitchFamily="34" charset="0"/>
              </a:rPr>
              <a:t> football player?</a:t>
            </a:r>
            <a:endParaRPr sz="4000" b="1" i="0" dirty="0">
              <a:solidFill>
                <a:srgbClr val="222F40"/>
              </a:solidFill>
              <a:latin typeface="Aptos" panose="020B00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5D455C8-181E-6F7E-57B2-E496A0AB7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D199-6F62-BC6C-4900-B9F2B53E70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173477-D1CC-F46E-3497-971184B313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DF7D8-2D15-91D5-0E48-46D29F0C2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6" name="AI Voice Generator &amp; Text to Speech _ ElevenLabs">
            <a:hlinkClick r:id="" action="ppaction://media"/>
            <a:extLst>
              <a:ext uri="{FF2B5EF4-FFF2-40B4-BE49-F238E27FC236}">
                <a16:creationId xmlns:a16="http://schemas.microsoft.com/office/drawing/2014/main" id="{E776E48E-D495-7C92-C80F-2A7D3A1C0E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180" y="862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1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6852E0-4D03-0F59-6AE2-33712A739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pic>
        <p:nvPicPr>
          <p:cNvPr id="4" name="AI Voice Generator &amp; Text to Speech _ ElevenLabs">
            <a:hlinkClick r:id="" action="ppaction://media"/>
            <a:extLst>
              <a:ext uri="{FF2B5EF4-FFF2-40B4-BE49-F238E27FC236}">
                <a16:creationId xmlns:a16="http://schemas.microsoft.com/office/drawing/2014/main" id="{F6D3A1B7-387D-3792-B6C1-327649DB2D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7980" y="49960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3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573878-59A7-BC09-3C2C-B4AF53EA4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3943B4-6043-3040-7888-44B963699161}"/>
              </a:ext>
            </a:extLst>
          </p:cNvPr>
          <p:cNvSpPr txBox="1"/>
          <p:nvPr/>
        </p:nvSpPr>
        <p:spPr>
          <a:xfrm>
            <a:off x="3775623" y="3518208"/>
            <a:ext cx="2804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 dirty="0">
                <a:solidFill>
                  <a:srgbClr val="00B050"/>
                </a:solidFill>
                <a:latin typeface="Bahnschrift" panose="020B0502040204020203" pitchFamily="34" charset="0"/>
              </a:rPr>
              <a:t>Cristiano Ronaldo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575171-C22B-6E03-F627-1C04F9DBF101}"/>
              </a:ext>
            </a:extLst>
          </p:cNvPr>
          <p:cNvSpPr txBox="1"/>
          <p:nvPr/>
        </p:nvSpPr>
        <p:spPr>
          <a:xfrm>
            <a:off x="3775623" y="4585008"/>
            <a:ext cx="2804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00B050"/>
                </a:solidFill>
                <a:latin typeface="Bahnschrift" panose="020B0502040204020203" pitchFamily="34" charset="0"/>
              </a:rPr>
              <a:t>Achraf Hakimi</a:t>
            </a:r>
            <a:endParaRPr sz="2400" b="1" i="0" dirty="0">
              <a:solidFill>
                <a:srgbClr val="00B050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A4097-75CA-A1F6-E73F-F5B3C32E6FD9}"/>
              </a:ext>
            </a:extLst>
          </p:cNvPr>
          <p:cNvSpPr txBox="1"/>
          <p:nvPr/>
        </p:nvSpPr>
        <p:spPr>
          <a:xfrm>
            <a:off x="3775623" y="5666387"/>
            <a:ext cx="2804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00B050"/>
                </a:solidFill>
                <a:latin typeface="Bahnschrift" panose="020B0502040204020203" pitchFamily="34" charset="0"/>
              </a:rPr>
              <a:t>Michael Jordan</a:t>
            </a:r>
            <a:endParaRPr sz="2400" b="1" i="0" dirty="0">
              <a:solidFill>
                <a:srgbClr val="00B050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31F7DF-92EA-28B4-CCB2-A6195A11726A}"/>
              </a:ext>
            </a:extLst>
          </p:cNvPr>
          <p:cNvSpPr txBox="1"/>
          <p:nvPr/>
        </p:nvSpPr>
        <p:spPr>
          <a:xfrm>
            <a:off x="6369566" y="3540394"/>
            <a:ext cx="2804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FF0000"/>
                </a:solidFill>
                <a:latin typeface="Bahnschrift" panose="020B0502040204020203" pitchFamily="34" charset="0"/>
              </a:rPr>
              <a:t>The Voice</a:t>
            </a:r>
            <a:endParaRPr sz="2400" b="1" i="0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BC23B4-0C62-881E-7335-024ACB7F0DDC}"/>
              </a:ext>
            </a:extLst>
          </p:cNvPr>
          <p:cNvSpPr txBox="1"/>
          <p:nvPr/>
        </p:nvSpPr>
        <p:spPr>
          <a:xfrm>
            <a:off x="6369566" y="4223376"/>
            <a:ext cx="2804286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FF0000"/>
                </a:solidFill>
                <a:latin typeface="Bahnschrift" panose="020B0502040204020203" pitchFamily="34" charset="0"/>
              </a:rPr>
              <a:t>National Geographic </a:t>
            </a:r>
            <a:endParaRPr sz="2400" b="1" i="0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5479DC-922B-A64F-AF13-ED032505F25F}"/>
              </a:ext>
            </a:extLst>
          </p:cNvPr>
          <p:cNvSpPr txBox="1"/>
          <p:nvPr/>
        </p:nvSpPr>
        <p:spPr>
          <a:xfrm>
            <a:off x="6455978" y="5372471"/>
            <a:ext cx="2631461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FF0000"/>
                </a:solidFill>
                <a:latin typeface="Bahnschrift" panose="020B0502040204020203" pitchFamily="34" charset="0"/>
              </a:rPr>
              <a:t>Who Wants to be A Millionaire </a:t>
            </a:r>
            <a:endParaRPr sz="2400" b="1" i="0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6B637-E06F-1B56-9D0F-19C4E0B36A14}"/>
              </a:ext>
            </a:extLst>
          </p:cNvPr>
          <p:cNvSpPr txBox="1"/>
          <p:nvPr/>
        </p:nvSpPr>
        <p:spPr>
          <a:xfrm>
            <a:off x="8869240" y="3515695"/>
            <a:ext cx="2804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DDA459"/>
                </a:solidFill>
                <a:latin typeface="Bahnschrift" panose="020B0502040204020203" pitchFamily="34" charset="0"/>
              </a:rPr>
              <a:t>Ferrari</a:t>
            </a:r>
            <a:endParaRPr sz="2400" b="1" i="0" dirty="0">
              <a:solidFill>
                <a:srgbClr val="DDA459"/>
              </a:solidFill>
              <a:latin typeface="Bahnschrift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D9A42C-AB79-D3A0-F4AC-8C498BDF897A}"/>
              </a:ext>
            </a:extLst>
          </p:cNvPr>
          <p:cNvSpPr txBox="1"/>
          <p:nvPr/>
        </p:nvSpPr>
        <p:spPr>
          <a:xfrm>
            <a:off x="8869240" y="4589946"/>
            <a:ext cx="2804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DDA459"/>
                </a:solidFill>
                <a:latin typeface="Bahnschrift" panose="020B0502040204020203" pitchFamily="34" charset="0"/>
              </a:rPr>
              <a:t>Mercedes-Benz</a:t>
            </a:r>
            <a:endParaRPr sz="2400" b="1" i="0" dirty="0">
              <a:solidFill>
                <a:srgbClr val="DDA459"/>
              </a:solidFill>
              <a:latin typeface="Bahnschrift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9D1929-00D2-5183-2112-D652228A6BA1}"/>
              </a:ext>
            </a:extLst>
          </p:cNvPr>
          <p:cNvSpPr txBox="1"/>
          <p:nvPr/>
        </p:nvSpPr>
        <p:spPr>
          <a:xfrm>
            <a:off x="8869240" y="5691906"/>
            <a:ext cx="2804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i="0" dirty="0">
                <a:solidFill>
                  <a:srgbClr val="DDA459"/>
                </a:solidFill>
                <a:latin typeface="Bahnschrift" panose="020B0502040204020203" pitchFamily="34" charset="0"/>
              </a:rPr>
              <a:t>BMW</a:t>
            </a:r>
            <a:endParaRPr sz="2400" b="1" i="0" dirty="0">
              <a:solidFill>
                <a:srgbClr val="DDA459"/>
              </a:solidFill>
              <a:latin typeface="Bahnschrift" panose="020B0502040204020203" pitchFamily="34" charset="0"/>
            </a:endParaRPr>
          </a:p>
        </p:txBody>
      </p:sp>
      <p:pic>
        <p:nvPicPr>
          <p:cNvPr id="18" name="AI Voice Generator &amp; Text to Speech _ ElevenLabs">
            <a:hlinkClick r:id="" action="ppaction://media"/>
            <a:extLst>
              <a:ext uri="{FF2B5EF4-FFF2-40B4-BE49-F238E27FC236}">
                <a16:creationId xmlns:a16="http://schemas.microsoft.com/office/drawing/2014/main" id="{6C8679DC-5F9B-0566-0D5A-3A793AC614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875" y="4556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1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748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1E9D97"/>
          </a:solidFill>
          <a:ln>
            <a:solidFill>
              <a:srgbClr val="1E9D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6400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2667B1"/>
                </a:solidFill>
                <a:latin typeface="Aptos"/>
              </a:rPr>
              <a:t>SPEAKING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28600"/>
            <a:ext cx="4389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637183"/>
                </a:solidFill>
                <a:latin typeface="Aptos"/>
              </a:rPr>
              <a:t>UNIT 1 • MYSELF &amp; OTHERS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 i="0">
                <a:solidFill>
                  <a:srgbClr val="122B4A"/>
                </a:solidFill>
                <a:latin typeface="Aptos"/>
              </a:rPr>
              <a:t>Ask your partner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261872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637183"/>
                </a:solidFill>
                <a:latin typeface="Aptos"/>
              </a:rPr>
              <a:t>Find out your partner’s favourite things.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783080"/>
            <a:ext cx="3429000" cy="3291840"/>
          </a:xfrm>
          <a:prstGeom prst="roundRect">
            <a:avLst/>
          </a:prstGeom>
          <a:solidFill>
            <a:srgbClr val="E5F0FB"/>
          </a:solidFill>
          <a:ln>
            <a:solidFill>
              <a:srgbClr val="D8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783080"/>
            <a:ext cx="109728" cy="3291840"/>
          </a:xfrm>
          <a:prstGeom prst="rect">
            <a:avLst/>
          </a:prstGeom>
          <a:solidFill>
            <a:srgbClr val="2667B1"/>
          </a:solidFill>
          <a:ln>
            <a:solidFill>
              <a:srgbClr val="2667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1892807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2667B1"/>
                </a:solidFill>
                <a:latin typeface="Aptos"/>
              </a:rPr>
              <a:t>SPORTS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350008"/>
            <a:ext cx="2971800" cy="2606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i="0">
                <a:solidFill>
                  <a:srgbClr val="222F40"/>
                </a:solidFill>
                <a:latin typeface="Aptos"/>
              </a:rPr>
              <a:t>Who is your favourite sportsman?</a:t>
            </a:r>
          </a:p>
          <a:p>
            <a:pPr algn="l"/>
            <a:endParaRPr sz="1800" b="0" i="0">
              <a:solidFill>
                <a:srgbClr val="222F40"/>
              </a:solidFill>
              <a:latin typeface="Aptos"/>
            </a:endParaRPr>
          </a:p>
          <a:p>
            <a:pPr algn="l"/>
            <a:r>
              <a:rPr sz="1800" b="0" i="0">
                <a:solidFill>
                  <a:srgbClr val="222F40"/>
                </a:solidFill>
                <a:latin typeface="Aptos"/>
              </a:rPr>
              <a:t>My favourite sportsman is 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783080"/>
            <a:ext cx="3429000" cy="3291840"/>
          </a:xfrm>
          <a:prstGeom prst="roundRect">
            <a:avLst/>
          </a:prstGeom>
          <a:solidFill>
            <a:srgbClr val="E4F6F3"/>
          </a:solidFill>
          <a:ln>
            <a:solidFill>
              <a:srgbClr val="D8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783080"/>
            <a:ext cx="109728" cy="3291840"/>
          </a:xfrm>
          <a:prstGeom prst="rect">
            <a:avLst/>
          </a:prstGeom>
          <a:solidFill>
            <a:srgbClr val="1E9D97"/>
          </a:solidFill>
          <a:ln>
            <a:solidFill>
              <a:srgbClr val="1E9D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8" y="1892807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E9D97"/>
                </a:solidFill>
                <a:latin typeface="Aptos"/>
              </a:rPr>
              <a:t>TV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8" y="2350008"/>
            <a:ext cx="2971800" cy="2606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222F40"/>
                </a:solidFill>
                <a:latin typeface="Aptos"/>
              </a:rPr>
              <a:t>What is your favourite TV programme?</a:t>
            </a:r>
          </a:p>
          <a:p>
            <a:pPr algn="l"/>
            <a:endParaRPr sz="1700" b="0" i="0">
              <a:solidFill>
                <a:srgbClr val="222F40"/>
              </a:solidFill>
              <a:latin typeface="Aptos"/>
            </a:endParaRPr>
          </a:p>
          <a:p>
            <a:pPr algn="l"/>
            <a:r>
              <a:rPr sz="1700" b="0" i="0">
                <a:solidFill>
                  <a:srgbClr val="222F40"/>
                </a:solidFill>
                <a:latin typeface="Aptos"/>
              </a:rPr>
              <a:t>My favourite TV programme is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1000" y="1783080"/>
            <a:ext cx="3429000" cy="3291840"/>
          </a:xfrm>
          <a:prstGeom prst="roundRect">
            <a:avLst/>
          </a:prstGeom>
          <a:solidFill>
            <a:srgbClr val="FFECE8"/>
          </a:solidFill>
          <a:ln>
            <a:solidFill>
              <a:srgbClr val="D8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01000" y="1783080"/>
            <a:ext cx="109728" cy="3291840"/>
          </a:xfrm>
          <a:prstGeom prst="rect">
            <a:avLst/>
          </a:prstGeom>
          <a:solidFill>
            <a:srgbClr val="EE7060"/>
          </a:solidFill>
          <a:ln>
            <a:solidFill>
              <a:srgbClr val="EE7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892807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EE7060"/>
                </a:solidFill>
                <a:latin typeface="Aptos"/>
              </a:rPr>
              <a:t>CAR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350008"/>
            <a:ext cx="2971800" cy="2606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i="0">
                <a:solidFill>
                  <a:srgbClr val="222F40"/>
                </a:solidFill>
                <a:latin typeface="Aptos"/>
              </a:rPr>
              <a:t>What is your favourite car?</a:t>
            </a:r>
          </a:p>
          <a:p>
            <a:pPr algn="l"/>
            <a:endParaRPr sz="1800" b="0" i="0">
              <a:solidFill>
                <a:srgbClr val="222F40"/>
              </a:solidFill>
              <a:latin typeface="Aptos"/>
            </a:endParaRPr>
          </a:p>
          <a:p>
            <a:pPr algn="l"/>
            <a:r>
              <a:rPr sz="1800" b="0" i="0">
                <a:solidFill>
                  <a:srgbClr val="222F40"/>
                </a:solidFill>
                <a:latin typeface="Aptos"/>
              </a:rPr>
              <a:t>My favourite car is 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440680"/>
            <a:ext cx="102412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22B4A"/>
                </a:solidFill>
                <a:latin typeface="Aptos"/>
              </a:rPr>
              <a:t>Student A asks. Student B answers. Then change roles.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1575C16-1320-E91B-F4B4-FAB1537C8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1E9D97"/>
          </a:solidFill>
          <a:ln>
            <a:solidFill>
              <a:srgbClr val="1E9D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6400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2667B1"/>
                </a:solidFill>
                <a:latin typeface="Aptos"/>
              </a:rPr>
              <a:t>SPEAKING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28600"/>
            <a:ext cx="4389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 i="0">
                <a:solidFill>
                  <a:srgbClr val="637183"/>
                </a:solidFill>
                <a:latin typeface="Aptos"/>
              </a:rPr>
              <a:t>UNIT 1 • MYSELF &amp; OTHERS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 i="0">
                <a:solidFill>
                  <a:srgbClr val="122B4A"/>
                </a:solidFill>
                <a:latin typeface="Aptos"/>
              </a:rPr>
              <a:t>Tell us about your partner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261872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637183"/>
                </a:solidFill>
                <a:latin typeface="Aptos"/>
              </a:rPr>
              <a:t>Report three pieces of information.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1828800"/>
            <a:ext cx="1005840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8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08760" y="2240280"/>
            <a:ext cx="905256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0" i="0">
                <a:solidFill>
                  <a:srgbClr val="222F40"/>
                </a:solidFill>
                <a:latin typeface="Aptos"/>
              </a:rPr>
              <a:t>My partner’s favourite sportsman is ____________.</a:t>
            </a:r>
          </a:p>
          <a:p>
            <a:pPr algn="l"/>
            <a:r>
              <a:rPr sz="2300" b="0" i="0">
                <a:solidFill>
                  <a:srgbClr val="222F40"/>
                </a:solidFill>
                <a:latin typeface="Aptos"/>
              </a:rPr>
              <a:t>His/Her favourite TV programme is ____________.</a:t>
            </a:r>
          </a:p>
          <a:p>
            <a:pPr algn="l"/>
            <a:r>
              <a:rPr sz="2300" b="0" i="0">
                <a:solidFill>
                  <a:srgbClr val="222F40"/>
                </a:solidFill>
                <a:latin typeface="Aptos"/>
              </a:rPr>
              <a:t>His/Her favourite car is ____________.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257800"/>
            <a:ext cx="102412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i="0">
                <a:solidFill>
                  <a:srgbClr val="637183"/>
                </a:solidFill>
                <a:latin typeface="Aptos"/>
              </a:rPr>
              <a:t>Use “his” for a boy/man and “her” for a girl/woman.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47D4D1-9020-1435-4EEF-C408E6FBC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2798</TotalTime>
  <Words>173</Words>
  <Application>Microsoft Office PowerPoint</Application>
  <PresentationFormat>Widescreen</PresentationFormat>
  <Paragraphs>43</Paragraphs>
  <Slides>7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Bahnschrift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med Yahyaoui</cp:lastModifiedBy>
  <cp:revision>4</cp:revision>
  <dcterms:created xsi:type="dcterms:W3CDTF">2013-01-27T09:14:16Z</dcterms:created>
  <dcterms:modified xsi:type="dcterms:W3CDTF">2026-10-10T10:14:33Z</dcterms:modified>
  <cp:category/>
</cp:coreProperties>
</file>