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57" r:id="rId4"/>
    <p:sldId id="263" r:id="rId5"/>
    <p:sldId id="262" r:id="rId6"/>
    <p:sldId id="258" r:id="rId7"/>
    <p:sldId id="259" r:id="rId8"/>
    <p:sldId id="260" r:id="rId9"/>
    <p:sldId id="261" r:id="rId10"/>
    <p:sldId id="294" r:id="rId11"/>
    <p:sldId id="295" r:id="rId12"/>
    <p:sldId id="266" r:id="rId13"/>
    <p:sldId id="271" r:id="rId14"/>
    <p:sldId id="296" r:id="rId15"/>
    <p:sldId id="268" r:id="rId16"/>
    <p:sldId id="298" r:id="rId17"/>
  </p:sldIdLst>
  <p:sldSz cx="18288000" cy="10287000"/>
  <p:notesSz cx="6858000" cy="9144000"/>
  <p:embeddedFontLst>
    <p:embeddedFont>
      <p:font typeface="Franklin Gothic Demi Cond" panose="020B0706030402020204" pitchFamily="34" charset="0"/>
      <p:regular r:id="rId18"/>
    </p:embeddedFont>
    <p:embeddedFont>
      <p:font typeface="UKIJ Qolyazma Tuz" panose="020B0604020202020204" charset="-78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22" autoAdjust="0"/>
  </p:normalViewPr>
  <p:slideViewPr>
    <p:cSldViewPr>
      <p:cViewPr varScale="1">
        <p:scale>
          <a:sx n="39" d="100"/>
          <a:sy n="39" d="100"/>
        </p:scale>
        <p:origin x="9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691318" y="1608655"/>
            <a:ext cx="6905363" cy="3921671"/>
          </a:xfrm>
          <a:custGeom>
            <a:avLst/>
            <a:gdLst/>
            <a:ahLst/>
            <a:cxnLst/>
            <a:rect l="l" t="t" r="r" b="b"/>
            <a:pathLst>
              <a:path w="6905363" h="3921671">
                <a:moveTo>
                  <a:pt x="0" y="0"/>
                </a:moveTo>
                <a:lnTo>
                  <a:pt x="6905364" y="0"/>
                </a:lnTo>
                <a:lnTo>
                  <a:pt x="6905364" y="3921671"/>
                </a:lnTo>
                <a:lnTo>
                  <a:pt x="0" y="3921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59916" y="4822366"/>
            <a:ext cx="1636041" cy="1415919"/>
          </a:xfrm>
          <a:custGeom>
            <a:avLst/>
            <a:gdLst/>
            <a:ahLst/>
            <a:cxnLst/>
            <a:rect l="l" t="t" r="r" b="b"/>
            <a:pathLst>
              <a:path w="1636041" h="1415919">
                <a:moveTo>
                  <a:pt x="0" y="0"/>
                </a:moveTo>
                <a:lnTo>
                  <a:pt x="1636042" y="0"/>
                </a:lnTo>
                <a:lnTo>
                  <a:pt x="1636042" y="1415920"/>
                </a:lnTo>
                <a:lnTo>
                  <a:pt x="0" y="1415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118454" y="6322009"/>
            <a:ext cx="12051091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 dirty="0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family members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55329" y="5958925"/>
            <a:ext cx="6577341" cy="88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5"/>
              </a:lnSpc>
            </a:pPr>
            <a:r>
              <a:rPr lang="en-US" sz="5003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GET TO KNOW OUR</a:t>
            </a:r>
          </a:p>
        </p:txBody>
      </p:sp>
      <p:sp>
        <p:nvSpPr>
          <p:cNvPr id="10" name="Freeform 10"/>
          <p:cNvSpPr/>
          <p:nvPr/>
        </p:nvSpPr>
        <p:spPr>
          <a:xfrm>
            <a:off x="2691993" y="3727581"/>
            <a:ext cx="1636041" cy="1415919"/>
          </a:xfrm>
          <a:custGeom>
            <a:avLst/>
            <a:gdLst/>
            <a:ahLst/>
            <a:cxnLst/>
            <a:rect l="l" t="t" r="r" b="b"/>
            <a:pathLst>
              <a:path w="1636041" h="1415919">
                <a:moveTo>
                  <a:pt x="0" y="0"/>
                </a:moveTo>
                <a:lnTo>
                  <a:pt x="1636042" y="0"/>
                </a:lnTo>
                <a:lnTo>
                  <a:pt x="1636042" y="1415919"/>
                </a:lnTo>
                <a:lnTo>
                  <a:pt x="0" y="1415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169546" y="2057306"/>
            <a:ext cx="1142322" cy="988627"/>
          </a:xfrm>
          <a:custGeom>
            <a:avLst/>
            <a:gdLst/>
            <a:ahLst/>
            <a:cxnLst/>
            <a:rect l="l" t="t" r="r" b="b"/>
            <a:pathLst>
              <a:path w="1142322" h="988627">
                <a:moveTo>
                  <a:pt x="0" y="0"/>
                </a:moveTo>
                <a:lnTo>
                  <a:pt x="1142321" y="0"/>
                </a:lnTo>
                <a:lnTo>
                  <a:pt x="1142321" y="988627"/>
                </a:lnTo>
                <a:lnTo>
                  <a:pt x="0" y="988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57539" y="5743972"/>
            <a:ext cx="1142322" cy="988627"/>
          </a:xfrm>
          <a:custGeom>
            <a:avLst/>
            <a:gdLst/>
            <a:ahLst/>
            <a:cxnLst/>
            <a:rect l="l" t="t" r="r" b="b"/>
            <a:pathLst>
              <a:path w="1142322" h="988627">
                <a:moveTo>
                  <a:pt x="0" y="0"/>
                </a:moveTo>
                <a:lnTo>
                  <a:pt x="1142322" y="0"/>
                </a:lnTo>
                <a:lnTo>
                  <a:pt x="1142322" y="988627"/>
                </a:lnTo>
                <a:lnTo>
                  <a:pt x="0" y="988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311867" y="7284800"/>
            <a:ext cx="1636041" cy="1415919"/>
          </a:xfrm>
          <a:custGeom>
            <a:avLst/>
            <a:gdLst/>
            <a:ahLst/>
            <a:cxnLst/>
            <a:rect l="l" t="t" r="r" b="b"/>
            <a:pathLst>
              <a:path w="1636041" h="1415919">
                <a:moveTo>
                  <a:pt x="0" y="0"/>
                </a:moveTo>
                <a:lnTo>
                  <a:pt x="1636042" y="0"/>
                </a:lnTo>
                <a:lnTo>
                  <a:pt x="1636042" y="1415919"/>
                </a:lnTo>
                <a:lnTo>
                  <a:pt x="0" y="1415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99861" y="620027"/>
            <a:ext cx="1142322" cy="988627"/>
          </a:xfrm>
          <a:custGeom>
            <a:avLst/>
            <a:gdLst/>
            <a:ahLst/>
            <a:cxnLst/>
            <a:rect l="l" t="t" r="r" b="b"/>
            <a:pathLst>
              <a:path w="1142322" h="988627">
                <a:moveTo>
                  <a:pt x="0" y="0"/>
                </a:moveTo>
                <a:lnTo>
                  <a:pt x="1142321" y="0"/>
                </a:lnTo>
                <a:lnTo>
                  <a:pt x="1142321" y="988628"/>
                </a:lnTo>
                <a:lnTo>
                  <a:pt x="0" y="9886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171022" y="8700719"/>
            <a:ext cx="1142322" cy="988627"/>
          </a:xfrm>
          <a:custGeom>
            <a:avLst/>
            <a:gdLst/>
            <a:ahLst/>
            <a:cxnLst/>
            <a:rect l="l" t="t" r="r" b="b"/>
            <a:pathLst>
              <a:path w="1142322" h="988627">
                <a:moveTo>
                  <a:pt x="0" y="0"/>
                </a:moveTo>
                <a:lnTo>
                  <a:pt x="1142321" y="0"/>
                </a:lnTo>
                <a:lnTo>
                  <a:pt x="1142321" y="988628"/>
                </a:lnTo>
                <a:lnTo>
                  <a:pt x="0" y="9886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1" y="342900"/>
            <a:ext cx="17190928" cy="95250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07683" y="1485900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800600" y="104849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63D611-C028-219F-F414-DA42B9EA0372}"/>
              </a:ext>
            </a:extLst>
          </p:cNvPr>
          <p:cNvSpPr txBox="1"/>
          <p:nvPr/>
        </p:nvSpPr>
        <p:spPr>
          <a:xfrm>
            <a:off x="1435182" y="973157"/>
            <a:ext cx="9994818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Sara:</a:t>
            </a:r>
            <a:r>
              <a:rPr lang="en-US" sz="4400" dirty="0"/>
              <a:t> Do you have a big family, Karim?</a:t>
            </a:r>
            <a:br>
              <a:rPr lang="en-US" sz="4400" dirty="0"/>
            </a:br>
            <a:r>
              <a:rPr lang="en-US" sz="4400" b="1" dirty="0"/>
              <a:t>Karim:</a:t>
            </a:r>
            <a:r>
              <a:rPr lang="en-US" sz="4400" dirty="0"/>
              <a:t> Yes, I do. I live with </a:t>
            </a:r>
            <a:r>
              <a:rPr lang="en-US" sz="4400" b="1" dirty="0">
                <a:solidFill>
                  <a:schemeClr val="accent6"/>
                </a:solidFill>
              </a:rPr>
              <a:t>my</a:t>
            </a:r>
            <a:r>
              <a:rPr lang="en-US" sz="4400" dirty="0"/>
              <a:t> parents and my two sisters.</a:t>
            </a:r>
            <a:br>
              <a:rPr lang="en-US" sz="4400" dirty="0"/>
            </a:br>
            <a:r>
              <a:rPr lang="en-US" sz="4400" b="1" dirty="0"/>
              <a:t>Sara:</a:t>
            </a:r>
            <a:r>
              <a:rPr lang="en-US" sz="4400" dirty="0"/>
              <a:t> Oh nice! What’s </a:t>
            </a:r>
            <a:r>
              <a:rPr lang="en-US" sz="4400" b="1" u="sng" dirty="0">
                <a:solidFill>
                  <a:schemeClr val="bg1">
                    <a:lumMod val="50000"/>
                  </a:schemeClr>
                </a:solidFill>
              </a:rPr>
              <a:t>your</a:t>
            </a:r>
            <a:r>
              <a:rPr lang="en-US" sz="4400" dirty="0"/>
              <a:t> father’s name?</a:t>
            </a:r>
            <a:br>
              <a:rPr lang="en-US" sz="4400" dirty="0"/>
            </a:br>
            <a:r>
              <a:rPr lang="en-US" sz="4400" b="1" dirty="0"/>
              <a:t>Karim:</a:t>
            </a:r>
            <a:r>
              <a:rPr lang="en-US" sz="4400" dirty="0"/>
              <a:t> My father’s name is Hassan.</a:t>
            </a:r>
            <a:br>
              <a:rPr lang="en-US" sz="4400" dirty="0"/>
            </a:br>
            <a:r>
              <a:rPr lang="en-US" sz="4400" b="1" dirty="0"/>
              <a:t>Sara:</a:t>
            </a:r>
            <a:r>
              <a:rPr lang="en-US" sz="4400" dirty="0"/>
              <a:t> And your mother?</a:t>
            </a:r>
            <a:br>
              <a:rPr lang="en-US" sz="4400" dirty="0"/>
            </a:br>
            <a:r>
              <a:rPr lang="en-US" sz="4400" b="1" dirty="0"/>
              <a:t>Karim:</a:t>
            </a:r>
            <a:r>
              <a:rPr lang="en-US" sz="4400" dirty="0"/>
              <a:t> </a:t>
            </a: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Her</a:t>
            </a:r>
            <a:r>
              <a:rPr lang="en-US" sz="4400" dirty="0"/>
              <a:t> name is Fatima.</a:t>
            </a:r>
            <a:br>
              <a:rPr lang="en-US" sz="4400" dirty="0"/>
            </a:br>
            <a:r>
              <a:rPr lang="en-US" sz="4400" b="1" dirty="0"/>
              <a:t>Sara:</a:t>
            </a:r>
            <a:r>
              <a:rPr lang="en-US" sz="4400" dirty="0"/>
              <a:t> Do you have any brothers?</a:t>
            </a:r>
            <a:br>
              <a:rPr lang="en-US" sz="4400" dirty="0"/>
            </a:br>
            <a:r>
              <a:rPr lang="en-US" sz="4400" b="1" dirty="0"/>
              <a:t>Karim:</a:t>
            </a:r>
            <a:r>
              <a:rPr lang="en-US" sz="4400" dirty="0"/>
              <a:t> No, I don’t. I only have sisters.</a:t>
            </a:r>
            <a:br>
              <a:rPr lang="en-US" sz="4400" dirty="0"/>
            </a:br>
            <a:r>
              <a:rPr lang="en-US" sz="4400" b="1" dirty="0"/>
              <a:t>Sara:</a:t>
            </a:r>
            <a:r>
              <a:rPr lang="en-US" sz="4400" dirty="0"/>
              <a:t> I see. My family is small too. I live with my mother and my brother.</a:t>
            </a:r>
            <a:br>
              <a:rPr lang="en-US" sz="4400" dirty="0"/>
            </a:br>
            <a:r>
              <a:rPr lang="en-US" sz="4400" b="1" dirty="0"/>
              <a:t>Karim:</a:t>
            </a:r>
            <a:r>
              <a:rPr lang="en-US" sz="4400" dirty="0"/>
              <a:t> What is your brother’s  name?</a:t>
            </a:r>
            <a:br>
              <a:rPr lang="en-US" sz="4400" dirty="0"/>
            </a:br>
            <a:r>
              <a:rPr lang="en-US" sz="4400" b="1" dirty="0"/>
              <a:t>Sara: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00B0F0"/>
                </a:solidFill>
              </a:rPr>
              <a:t>His</a:t>
            </a:r>
            <a:r>
              <a:rPr lang="en-US" sz="4400" dirty="0"/>
              <a:t> name is Youssef.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8AB897-31F8-9B4A-322E-2A74AC152F38}"/>
              </a:ext>
            </a:extLst>
          </p:cNvPr>
          <p:cNvSpPr txBox="1"/>
          <p:nvPr/>
        </p:nvSpPr>
        <p:spPr>
          <a:xfrm>
            <a:off x="10631074" y="5897582"/>
            <a:ext cx="7164012" cy="39703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>
              <a:buNone/>
            </a:pPr>
            <a:r>
              <a:rPr lang="en-US" sz="3600" b="1" dirty="0">
                <a:solidFill>
                  <a:srgbClr val="C00000"/>
                </a:solidFill>
              </a:rPr>
              <a:t>Let’s check your understanding:</a:t>
            </a:r>
            <a:endParaRPr lang="en-US" sz="3600" dirty="0">
              <a:solidFill>
                <a:srgbClr val="C00000"/>
              </a:solidFill>
            </a:endParaRPr>
          </a:p>
          <a:p>
            <a:pPr marL="342900" lvl="0" indent="-342900" rtl="0">
              <a:buFont typeface="+mj-lt"/>
              <a:buAutoNum type="arabicPeriod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Does Karim have a big family or a small family?</a:t>
            </a:r>
          </a:p>
          <a:p>
            <a:pPr marL="342900" lvl="0" indent="-342900" rtl="0">
              <a:buFont typeface="+mj-lt"/>
              <a:buAutoNum type="arabicPeriod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How many sisters does Karim have?</a:t>
            </a:r>
          </a:p>
          <a:p>
            <a:pPr marL="342900" lvl="0" indent="-342900" rtl="0">
              <a:buFont typeface="+mj-lt"/>
              <a:buAutoNum type="arabicPeriod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Does Sara have a brother or a sister?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5728" y="985702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82413" y="1811741"/>
            <a:ext cx="1636041" cy="1415919"/>
          </a:xfrm>
          <a:custGeom>
            <a:avLst/>
            <a:gdLst/>
            <a:ahLst/>
            <a:cxnLst/>
            <a:rect l="l" t="t" r="r" b="b"/>
            <a:pathLst>
              <a:path w="1636041" h="1415919">
                <a:moveTo>
                  <a:pt x="0" y="0"/>
                </a:moveTo>
                <a:lnTo>
                  <a:pt x="1636041" y="0"/>
                </a:lnTo>
                <a:lnTo>
                  <a:pt x="1636041" y="1415919"/>
                </a:lnTo>
                <a:lnTo>
                  <a:pt x="0" y="1415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90220" y="5697991"/>
            <a:ext cx="1636041" cy="1415919"/>
          </a:xfrm>
          <a:custGeom>
            <a:avLst/>
            <a:gdLst/>
            <a:ahLst/>
            <a:cxnLst/>
            <a:rect l="l" t="t" r="r" b="b"/>
            <a:pathLst>
              <a:path w="1636041" h="1415919">
                <a:moveTo>
                  <a:pt x="0" y="0"/>
                </a:moveTo>
                <a:lnTo>
                  <a:pt x="1636042" y="0"/>
                </a:lnTo>
                <a:lnTo>
                  <a:pt x="1636042" y="1415919"/>
                </a:lnTo>
                <a:lnTo>
                  <a:pt x="0" y="1415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86939" y="8000188"/>
            <a:ext cx="2213711" cy="1915867"/>
          </a:xfrm>
          <a:custGeom>
            <a:avLst/>
            <a:gdLst/>
            <a:ahLst/>
            <a:cxnLst/>
            <a:rect l="l" t="t" r="r" b="b"/>
            <a:pathLst>
              <a:path w="2213711" h="1915867">
                <a:moveTo>
                  <a:pt x="0" y="0"/>
                </a:moveTo>
                <a:lnTo>
                  <a:pt x="2213711" y="0"/>
                </a:lnTo>
                <a:lnTo>
                  <a:pt x="2213711" y="1915866"/>
                </a:lnTo>
                <a:lnTo>
                  <a:pt x="0" y="1915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169546" y="1531073"/>
            <a:ext cx="1142322" cy="988627"/>
          </a:xfrm>
          <a:custGeom>
            <a:avLst/>
            <a:gdLst/>
            <a:ahLst/>
            <a:cxnLst/>
            <a:rect l="l" t="t" r="r" b="b"/>
            <a:pathLst>
              <a:path w="1142322" h="988627">
                <a:moveTo>
                  <a:pt x="0" y="0"/>
                </a:moveTo>
                <a:lnTo>
                  <a:pt x="1142321" y="0"/>
                </a:lnTo>
                <a:lnTo>
                  <a:pt x="1142321" y="988627"/>
                </a:lnTo>
                <a:lnTo>
                  <a:pt x="0" y="988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127717" y="8000188"/>
            <a:ext cx="759262" cy="657106"/>
          </a:xfrm>
          <a:custGeom>
            <a:avLst/>
            <a:gdLst/>
            <a:ahLst/>
            <a:cxnLst/>
            <a:rect l="l" t="t" r="r" b="b"/>
            <a:pathLst>
              <a:path w="759262" h="657106">
                <a:moveTo>
                  <a:pt x="0" y="0"/>
                </a:moveTo>
                <a:lnTo>
                  <a:pt x="759261" y="0"/>
                </a:lnTo>
                <a:lnTo>
                  <a:pt x="759261" y="657106"/>
                </a:lnTo>
                <a:lnTo>
                  <a:pt x="0" y="657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448368" y="4595530"/>
            <a:ext cx="3695632" cy="4662770"/>
          </a:xfrm>
          <a:custGeom>
            <a:avLst/>
            <a:gdLst/>
            <a:ahLst/>
            <a:cxnLst/>
            <a:rect l="l" t="t" r="r" b="b"/>
            <a:pathLst>
              <a:path w="3695632" h="4662770">
                <a:moveTo>
                  <a:pt x="0" y="0"/>
                </a:moveTo>
                <a:lnTo>
                  <a:pt x="3695632" y="0"/>
                </a:lnTo>
                <a:lnTo>
                  <a:pt x="3695632" y="4662770"/>
                </a:lnTo>
                <a:lnTo>
                  <a:pt x="0" y="46627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039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050104" y="4303418"/>
            <a:ext cx="3237896" cy="4990976"/>
          </a:xfrm>
          <a:custGeom>
            <a:avLst/>
            <a:gdLst/>
            <a:ahLst/>
            <a:cxnLst/>
            <a:rect l="l" t="t" r="r" b="b"/>
            <a:pathLst>
              <a:path w="3237896" h="4990976">
                <a:moveTo>
                  <a:pt x="0" y="0"/>
                </a:moveTo>
                <a:lnTo>
                  <a:pt x="3237896" y="0"/>
                </a:lnTo>
                <a:lnTo>
                  <a:pt x="3237896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91686" y="2896340"/>
            <a:ext cx="6820281" cy="6361960"/>
          </a:xfrm>
          <a:custGeom>
            <a:avLst/>
            <a:gdLst/>
            <a:ahLst/>
            <a:cxnLst/>
            <a:rect l="l" t="t" r="r" b="b"/>
            <a:pathLst>
              <a:path w="6820281" h="6361960">
                <a:moveTo>
                  <a:pt x="0" y="0"/>
                </a:moveTo>
                <a:lnTo>
                  <a:pt x="6820281" y="0"/>
                </a:lnTo>
                <a:lnTo>
                  <a:pt x="6820281" y="6361960"/>
                </a:lnTo>
                <a:lnTo>
                  <a:pt x="0" y="63619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3" r="-233" b="-2996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789717" y="4310322"/>
            <a:ext cx="3674606" cy="4990976"/>
          </a:xfrm>
          <a:custGeom>
            <a:avLst/>
            <a:gdLst/>
            <a:ahLst/>
            <a:cxnLst/>
            <a:rect l="l" t="t" r="r" b="b"/>
            <a:pathLst>
              <a:path w="3674606" h="4990976">
                <a:moveTo>
                  <a:pt x="0" y="0"/>
                </a:moveTo>
                <a:lnTo>
                  <a:pt x="3674606" y="0"/>
                </a:lnTo>
                <a:lnTo>
                  <a:pt x="3674606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833461" y="4303418"/>
            <a:ext cx="3336085" cy="4997880"/>
          </a:xfrm>
          <a:custGeom>
            <a:avLst/>
            <a:gdLst/>
            <a:ahLst/>
            <a:cxnLst/>
            <a:rect l="l" t="t" r="r" b="b"/>
            <a:pathLst>
              <a:path w="3336085" h="4997880">
                <a:moveTo>
                  <a:pt x="0" y="0"/>
                </a:moveTo>
                <a:lnTo>
                  <a:pt x="3336085" y="0"/>
                </a:lnTo>
                <a:lnTo>
                  <a:pt x="3336085" y="4997880"/>
                </a:lnTo>
                <a:lnTo>
                  <a:pt x="0" y="49978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FF8BA13-5988-22B9-BFF7-F95E36CAEFF4}"/>
              </a:ext>
            </a:extLst>
          </p:cNvPr>
          <p:cNvSpPr txBox="1"/>
          <p:nvPr/>
        </p:nvSpPr>
        <p:spPr>
          <a:xfrm>
            <a:off x="3410140" y="1049229"/>
            <a:ext cx="12051091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 dirty="0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Family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18454" y="1888613"/>
            <a:ext cx="1205109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 dirty="0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Grandfather</a:t>
            </a:r>
          </a:p>
        </p:txBody>
      </p:sp>
      <p:sp>
        <p:nvSpPr>
          <p:cNvPr id="7" name="Freeform 7"/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430284" y="4260420"/>
            <a:ext cx="3336085" cy="4997880"/>
          </a:xfrm>
          <a:custGeom>
            <a:avLst/>
            <a:gdLst/>
            <a:ahLst/>
            <a:cxnLst/>
            <a:rect l="l" t="t" r="r" b="b"/>
            <a:pathLst>
              <a:path w="3336085" h="4997880">
                <a:moveTo>
                  <a:pt x="0" y="0"/>
                </a:moveTo>
                <a:lnTo>
                  <a:pt x="3336084" y="0"/>
                </a:lnTo>
                <a:lnTo>
                  <a:pt x="3336084" y="4997880"/>
                </a:lnTo>
                <a:lnTo>
                  <a:pt x="0" y="4997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74732" y="4591174"/>
            <a:ext cx="3830574" cy="4990976"/>
          </a:xfrm>
          <a:custGeom>
            <a:avLst/>
            <a:gdLst/>
            <a:ahLst/>
            <a:cxnLst/>
            <a:rect l="l" t="t" r="r" b="b"/>
            <a:pathLst>
              <a:path w="3830574" h="4990976">
                <a:moveTo>
                  <a:pt x="0" y="0"/>
                </a:moveTo>
                <a:lnTo>
                  <a:pt x="3830574" y="0"/>
                </a:lnTo>
                <a:lnTo>
                  <a:pt x="3830574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18454" y="1888613"/>
            <a:ext cx="1205109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Grandmother</a:t>
            </a:r>
          </a:p>
        </p:txBody>
      </p:sp>
      <p:sp>
        <p:nvSpPr>
          <p:cNvPr id="7" name="Freeform 7"/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818277" y="4267324"/>
            <a:ext cx="3674606" cy="4990976"/>
          </a:xfrm>
          <a:custGeom>
            <a:avLst/>
            <a:gdLst/>
            <a:ahLst/>
            <a:cxnLst/>
            <a:rect l="l" t="t" r="r" b="b"/>
            <a:pathLst>
              <a:path w="3674606" h="4990976">
                <a:moveTo>
                  <a:pt x="0" y="0"/>
                </a:moveTo>
                <a:lnTo>
                  <a:pt x="3674606" y="0"/>
                </a:lnTo>
                <a:lnTo>
                  <a:pt x="3674606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74732" y="4591174"/>
            <a:ext cx="3487444" cy="4990976"/>
          </a:xfrm>
          <a:custGeom>
            <a:avLst/>
            <a:gdLst/>
            <a:ahLst/>
            <a:cxnLst/>
            <a:rect l="l" t="t" r="r" b="b"/>
            <a:pathLst>
              <a:path w="3487444" h="4990976">
                <a:moveTo>
                  <a:pt x="0" y="0"/>
                </a:moveTo>
                <a:lnTo>
                  <a:pt x="3487445" y="0"/>
                </a:lnTo>
                <a:lnTo>
                  <a:pt x="3487445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77333" y="4595530"/>
            <a:ext cx="4079923" cy="4662770"/>
          </a:xfrm>
          <a:custGeom>
            <a:avLst/>
            <a:gdLst/>
            <a:ahLst/>
            <a:cxnLst/>
            <a:rect l="l" t="t" r="r" b="b"/>
            <a:pathLst>
              <a:path w="4079923" h="4662770">
                <a:moveTo>
                  <a:pt x="0" y="0"/>
                </a:moveTo>
                <a:lnTo>
                  <a:pt x="4079923" y="0"/>
                </a:lnTo>
                <a:lnTo>
                  <a:pt x="4079923" y="4662770"/>
                </a:lnTo>
                <a:lnTo>
                  <a:pt x="0" y="4662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955834" y="4187933"/>
            <a:ext cx="5000649" cy="5070367"/>
          </a:xfrm>
          <a:custGeom>
            <a:avLst/>
            <a:gdLst/>
            <a:ahLst/>
            <a:cxnLst/>
            <a:rect l="l" t="t" r="r" b="b"/>
            <a:pathLst>
              <a:path w="5000649" h="5070367">
                <a:moveTo>
                  <a:pt x="0" y="0"/>
                </a:moveTo>
                <a:lnTo>
                  <a:pt x="5000649" y="0"/>
                </a:lnTo>
                <a:lnTo>
                  <a:pt x="5000649" y="5070367"/>
                </a:lnTo>
                <a:lnTo>
                  <a:pt x="0" y="5070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118454" y="1888613"/>
            <a:ext cx="1205109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Mother</a:t>
            </a:r>
          </a:p>
        </p:txBody>
      </p:sp>
      <p:sp>
        <p:nvSpPr>
          <p:cNvPr id="10" name="Freeform 10"/>
          <p:cNvSpPr/>
          <p:nvPr/>
        </p:nvSpPr>
        <p:spPr>
          <a:xfrm>
            <a:off x="1933150" y="2401299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3" y="0"/>
                </a:lnTo>
                <a:lnTo>
                  <a:pt x="1926923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955834" y="1319265"/>
            <a:ext cx="2213711" cy="1915867"/>
          </a:xfrm>
          <a:custGeom>
            <a:avLst/>
            <a:gdLst/>
            <a:ahLst/>
            <a:cxnLst/>
            <a:rect l="l" t="t" r="r" b="b"/>
            <a:pathLst>
              <a:path w="2213711" h="1915867">
                <a:moveTo>
                  <a:pt x="0" y="0"/>
                </a:moveTo>
                <a:lnTo>
                  <a:pt x="2213712" y="0"/>
                </a:lnTo>
                <a:lnTo>
                  <a:pt x="2213712" y="1915866"/>
                </a:lnTo>
                <a:lnTo>
                  <a:pt x="0" y="1915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18454" y="1888613"/>
            <a:ext cx="1205109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Father</a:t>
            </a:r>
          </a:p>
        </p:txBody>
      </p:sp>
      <p:sp>
        <p:nvSpPr>
          <p:cNvPr id="7" name="Freeform 7"/>
          <p:cNvSpPr/>
          <p:nvPr/>
        </p:nvSpPr>
        <p:spPr>
          <a:xfrm>
            <a:off x="1728625" y="2202938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955834" y="1319265"/>
            <a:ext cx="2213711" cy="1915867"/>
          </a:xfrm>
          <a:custGeom>
            <a:avLst/>
            <a:gdLst/>
            <a:ahLst/>
            <a:cxnLst/>
            <a:rect l="l" t="t" r="r" b="b"/>
            <a:pathLst>
              <a:path w="2213711" h="1915867">
                <a:moveTo>
                  <a:pt x="0" y="0"/>
                </a:moveTo>
                <a:lnTo>
                  <a:pt x="2213712" y="0"/>
                </a:lnTo>
                <a:lnTo>
                  <a:pt x="2213712" y="1915866"/>
                </a:lnTo>
                <a:lnTo>
                  <a:pt x="0" y="1915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187153" y="2663841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866450" y="4420537"/>
            <a:ext cx="5421550" cy="4837763"/>
          </a:xfrm>
          <a:custGeom>
            <a:avLst/>
            <a:gdLst/>
            <a:ahLst/>
            <a:cxnLst/>
            <a:rect l="l" t="t" r="r" b="b"/>
            <a:pathLst>
              <a:path w="5421550" h="4837763">
                <a:moveTo>
                  <a:pt x="0" y="0"/>
                </a:moveTo>
                <a:lnTo>
                  <a:pt x="5421550" y="0"/>
                </a:lnTo>
                <a:lnTo>
                  <a:pt x="5421550" y="4837763"/>
                </a:lnTo>
                <a:lnTo>
                  <a:pt x="0" y="4837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6748" b="-701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99507" y="4267324"/>
            <a:ext cx="3237896" cy="4990976"/>
          </a:xfrm>
          <a:custGeom>
            <a:avLst/>
            <a:gdLst/>
            <a:ahLst/>
            <a:cxnLst/>
            <a:rect l="l" t="t" r="r" b="b"/>
            <a:pathLst>
              <a:path w="3237896" h="4990976">
                <a:moveTo>
                  <a:pt x="0" y="0"/>
                </a:moveTo>
                <a:lnTo>
                  <a:pt x="3237895" y="0"/>
                </a:lnTo>
                <a:lnTo>
                  <a:pt x="3237895" y="4990976"/>
                </a:lnTo>
                <a:lnTo>
                  <a:pt x="0" y="4990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62133" y="1962873"/>
            <a:ext cx="662338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39"/>
              </a:lnSpc>
            </a:pPr>
            <a:r>
              <a:rPr lang="en-US" sz="13599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Sister</a:t>
            </a:r>
          </a:p>
        </p:txBody>
      </p:sp>
      <p:sp>
        <p:nvSpPr>
          <p:cNvPr id="7" name="Freeform 7"/>
          <p:cNvSpPr/>
          <p:nvPr/>
        </p:nvSpPr>
        <p:spPr>
          <a:xfrm>
            <a:off x="405225" y="6889405"/>
            <a:ext cx="1356833" cy="1174277"/>
          </a:xfrm>
          <a:custGeom>
            <a:avLst/>
            <a:gdLst/>
            <a:ahLst/>
            <a:cxnLst/>
            <a:rect l="l" t="t" r="r" b="b"/>
            <a:pathLst>
              <a:path w="1356833" h="1174277">
                <a:moveTo>
                  <a:pt x="0" y="0"/>
                </a:moveTo>
                <a:lnTo>
                  <a:pt x="1356833" y="0"/>
                </a:lnTo>
                <a:lnTo>
                  <a:pt x="1356833" y="1174277"/>
                </a:lnTo>
                <a:lnTo>
                  <a:pt x="0" y="11742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41836" y="1848386"/>
            <a:ext cx="2213711" cy="1915867"/>
          </a:xfrm>
          <a:custGeom>
            <a:avLst/>
            <a:gdLst/>
            <a:ahLst/>
            <a:cxnLst/>
            <a:rect l="l" t="t" r="r" b="b"/>
            <a:pathLst>
              <a:path w="2213711" h="1915867">
                <a:moveTo>
                  <a:pt x="0" y="0"/>
                </a:moveTo>
                <a:lnTo>
                  <a:pt x="2213711" y="0"/>
                </a:lnTo>
                <a:lnTo>
                  <a:pt x="2213711" y="1915866"/>
                </a:lnTo>
                <a:lnTo>
                  <a:pt x="0" y="1915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05401" y="127570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64949" y="641625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741836" y="2925901"/>
            <a:ext cx="6820281" cy="6332399"/>
          </a:xfrm>
          <a:custGeom>
            <a:avLst/>
            <a:gdLst/>
            <a:ahLst/>
            <a:cxnLst/>
            <a:rect l="l" t="t" r="r" b="b"/>
            <a:pathLst>
              <a:path w="6820281" h="6332399">
                <a:moveTo>
                  <a:pt x="0" y="0"/>
                </a:moveTo>
                <a:lnTo>
                  <a:pt x="6820281" y="0"/>
                </a:lnTo>
                <a:lnTo>
                  <a:pt x="6820281" y="6332399"/>
                </a:lnTo>
                <a:lnTo>
                  <a:pt x="0" y="63323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996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562117" y="59613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05225" y="6889405"/>
            <a:ext cx="1356833" cy="1174277"/>
          </a:xfrm>
          <a:custGeom>
            <a:avLst/>
            <a:gdLst/>
            <a:ahLst/>
            <a:cxnLst/>
            <a:rect l="l" t="t" r="r" b="b"/>
            <a:pathLst>
              <a:path w="1356833" h="1174277">
                <a:moveTo>
                  <a:pt x="0" y="0"/>
                </a:moveTo>
                <a:lnTo>
                  <a:pt x="1356833" y="0"/>
                </a:lnTo>
                <a:lnTo>
                  <a:pt x="1356833" y="1174277"/>
                </a:lnTo>
                <a:lnTo>
                  <a:pt x="0" y="11742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741836" y="1848386"/>
            <a:ext cx="2213711" cy="1915867"/>
          </a:xfrm>
          <a:custGeom>
            <a:avLst/>
            <a:gdLst/>
            <a:ahLst/>
            <a:cxnLst/>
            <a:rect l="l" t="t" r="r" b="b"/>
            <a:pathLst>
              <a:path w="2213711" h="1915867">
                <a:moveTo>
                  <a:pt x="0" y="0"/>
                </a:moveTo>
                <a:lnTo>
                  <a:pt x="2213711" y="0"/>
                </a:lnTo>
                <a:lnTo>
                  <a:pt x="2213711" y="1915866"/>
                </a:lnTo>
                <a:lnTo>
                  <a:pt x="0" y="1915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05401" y="127570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64949" y="641625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562117" y="59613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362133" y="1962873"/>
            <a:ext cx="6623381" cy="237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39"/>
              </a:lnSpc>
            </a:pPr>
            <a:r>
              <a:rPr lang="en-US" sz="13599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Brother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9536096" y="2806319"/>
            <a:ext cx="7231761" cy="6451981"/>
          </a:xfrm>
          <a:custGeom>
            <a:avLst/>
            <a:gdLst/>
            <a:ahLst/>
            <a:cxnLst/>
            <a:rect l="l" t="t" r="r" b="b"/>
            <a:pathLst>
              <a:path w="7231761" h="6451981">
                <a:moveTo>
                  <a:pt x="0" y="0"/>
                </a:moveTo>
                <a:lnTo>
                  <a:pt x="7231761" y="0"/>
                </a:lnTo>
                <a:lnTo>
                  <a:pt x="7231761" y="6451981"/>
                </a:lnTo>
                <a:lnTo>
                  <a:pt x="0" y="6451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7551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8337125-1C54-8A38-5D5C-A9E03BCEC7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"/>
          <a:stretch/>
        </p:blipFill>
        <p:spPr>
          <a:xfrm>
            <a:off x="3983182" y="244960"/>
            <a:ext cx="10321637" cy="9797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E339E7-E089-3690-19D0-A054E46141FD}"/>
              </a:ext>
            </a:extLst>
          </p:cNvPr>
          <p:cNvSpPr txBox="1"/>
          <p:nvPr/>
        </p:nvSpPr>
        <p:spPr>
          <a:xfrm>
            <a:off x="4282440" y="3860661"/>
            <a:ext cx="2407920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700" dirty="0" err="1"/>
              <a:t>morgnadthde</a:t>
            </a:r>
            <a:endParaRPr lang="en-US" sz="2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831766-A588-4EC8-D030-425B0244D8F5}"/>
              </a:ext>
            </a:extLst>
          </p:cNvPr>
          <p:cNvSpPr txBox="1"/>
          <p:nvPr/>
        </p:nvSpPr>
        <p:spPr>
          <a:xfrm>
            <a:off x="4450080" y="8935581"/>
            <a:ext cx="2407920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700" dirty="0" err="1"/>
              <a:t>afagrndthde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67035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C124F-651E-4DD3-8D0A-02A62E4E9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62AD68-F416-3333-CF56-7EBEBB5BE9E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1759250-3D20-DA9C-A206-62C3AD9A7A7A}"/>
              </a:ext>
            </a:extLst>
          </p:cNvPr>
          <p:cNvGrpSpPr/>
          <p:nvPr/>
        </p:nvGrpSpPr>
        <p:grpSpPr>
          <a:xfrm>
            <a:off x="994064" y="800958"/>
            <a:ext cx="16230600" cy="8229600"/>
            <a:chOff x="0" y="0"/>
            <a:chExt cx="4274726" cy="21674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1CFE55-9F9B-798B-E1D4-61C7ADB6CAAC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F91F6E8-74C7-228D-249A-FFDA476B6341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BAC850F-A0B0-AF4B-0EC7-0C0358DF7824}"/>
              </a:ext>
            </a:extLst>
          </p:cNvPr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10E1694-2C9A-B904-F3E2-DEA0F5DEF986}"/>
              </a:ext>
            </a:extLst>
          </p:cNvPr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5B9290C-19A9-61AC-C71A-D1FE7C965BB6}"/>
              </a:ext>
            </a:extLst>
          </p:cNvPr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6A25AFE-4F25-7285-901A-4828F71FB9F7}"/>
              </a:ext>
            </a:extLst>
          </p:cNvPr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E97F16-9968-D85F-8040-B3B2BCB3DCD0}"/>
              </a:ext>
            </a:extLst>
          </p:cNvPr>
          <p:cNvSpPr txBox="1"/>
          <p:nvPr/>
        </p:nvSpPr>
        <p:spPr>
          <a:xfrm>
            <a:off x="2310979" y="1742036"/>
            <a:ext cx="13849097" cy="608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4400" b="1" dirty="0"/>
              <a:t>Task 1: Choose the correct answer.</a:t>
            </a:r>
            <a:endParaRPr lang="en-US" sz="4400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4400" dirty="0"/>
              <a:t>(His / Her/My) name is Fatima. She is my friend.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4400" dirty="0"/>
              <a:t>Omar loves (his / her/my) new phone.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4400" dirty="0"/>
              <a:t>I’m Mohamed.(her/my / his) parents are teachers.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4400" dirty="0"/>
              <a:t> Look at Salma. Is that (his / her/my) name?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4400" dirty="0"/>
              <a:t>This is Hassan.(her/my / his) father is a mechanic. </a:t>
            </a:r>
          </a:p>
        </p:txBody>
      </p:sp>
    </p:spTree>
    <p:extLst>
      <p:ext uri="{BB962C8B-B14F-4D97-AF65-F5344CB8AC3E}">
        <p14:creationId xmlns:p14="http://schemas.microsoft.com/office/powerpoint/2010/main" val="3120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3CC833-A83B-A785-16CC-A3EF5B369506}"/>
              </a:ext>
            </a:extLst>
          </p:cNvPr>
          <p:cNvSpPr/>
          <p:nvPr/>
        </p:nvSpPr>
        <p:spPr>
          <a:xfrm>
            <a:off x="4728059" y="3056235"/>
            <a:ext cx="3290394" cy="10210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Aisha</a:t>
            </a:r>
          </a:p>
          <a:p>
            <a:pPr algn="ctr"/>
            <a:r>
              <a:rPr lang="en-US" sz="3600" b="1" dirty="0"/>
              <a:t>(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grandmother</a:t>
            </a:r>
            <a:r>
              <a:rPr lang="en-US" sz="3600" b="1" dirty="0"/>
              <a:t>)</a:t>
            </a:r>
            <a:endParaRPr lang="fr-FR" sz="36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5F9030-49DC-B1BE-E92B-ED2A43DB3CC0}"/>
              </a:ext>
            </a:extLst>
          </p:cNvPr>
          <p:cNvSpPr/>
          <p:nvPr/>
        </p:nvSpPr>
        <p:spPr>
          <a:xfrm>
            <a:off x="9047153" y="3056235"/>
            <a:ext cx="3144847" cy="10210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Ahmed</a:t>
            </a:r>
          </a:p>
          <a:p>
            <a:pPr algn="ctr"/>
            <a:r>
              <a:rPr lang="en-US" sz="3600" b="1" dirty="0"/>
              <a:t>( grandfather)</a:t>
            </a:r>
            <a:endParaRPr lang="fr-FR" sz="36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D2A16A-9197-1D18-6289-0E2E92EE3910}"/>
              </a:ext>
            </a:extLst>
          </p:cNvPr>
          <p:cNvSpPr/>
          <p:nvPr/>
        </p:nvSpPr>
        <p:spPr>
          <a:xfrm>
            <a:off x="9161452" y="5394016"/>
            <a:ext cx="2916247" cy="11439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Mohamed</a:t>
            </a:r>
          </a:p>
          <a:p>
            <a:pPr algn="ctr"/>
            <a:r>
              <a:rPr lang="en-US" sz="4000" b="1" dirty="0"/>
              <a:t>( father)</a:t>
            </a:r>
            <a:endParaRPr lang="fr-FR" sz="4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ED1B5B-4C47-6622-8F92-B85E5C250872}"/>
              </a:ext>
            </a:extLst>
          </p:cNvPr>
          <p:cNvSpPr/>
          <p:nvPr/>
        </p:nvSpPr>
        <p:spPr>
          <a:xfrm>
            <a:off x="4840121" y="5350085"/>
            <a:ext cx="2916247" cy="11878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Fatima</a:t>
            </a:r>
          </a:p>
          <a:p>
            <a:pPr algn="ctr"/>
            <a:r>
              <a:rPr lang="en-US" sz="3600" b="1" dirty="0"/>
              <a:t>( mother)</a:t>
            </a:r>
            <a:endParaRPr lang="fr-FR" sz="36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343A6E-534C-1186-EC7D-C9C52A57FFF3}"/>
              </a:ext>
            </a:extLst>
          </p:cNvPr>
          <p:cNvSpPr/>
          <p:nvPr/>
        </p:nvSpPr>
        <p:spPr>
          <a:xfrm>
            <a:off x="12036429" y="7932540"/>
            <a:ext cx="2916247" cy="10480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Yassmine</a:t>
            </a:r>
            <a:endParaRPr lang="en-US" sz="3600" b="1" dirty="0"/>
          </a:p>
          <a:p>
            <a:pPr algn="ctr"/>
            <a:r>
              <a:rPr lang="en-US" sz="3600" b="1" dirty="0"/>
              <a:t>( sister)</a:t>
            </a:r>
            <a:endParaRPr lang="fr-FR" sz="36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A14BE6-018B-2B8E-3B82-833611652CF3}"/>
              </a:ext>
            </a:extLst>
          </p:cNvPr>
          <p:cNvSpPr/>
          <p:nvPr/>
        </p:nvSpPr>
        <p:spPr>
          <a:xfrm>
            <a:off x="6923237" y="7869138"/>
            <a:ext cx="3440415" cy="10480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Me</a:t>
            </a:r>
          </a:p>
          <a:p>
            <a:pPr algn="ctr"/>
            <a:endParaRPr lang="fr-FR" sz="36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42625B-4E84-B7F9-F95F-098CEB4828D5}"/>
              </a:ext>
            </a:extLst>
          </p:cNvPr>
          <p:cNvSpPr/>
          <p:nvPr/>
        </p:nvSpPr>
        <p:spPr>
          <a:xfrm>
            <a:off x="2219650" y="7932541"/>
            <a:ext cx="2916247" cy="10681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Imad</a:t>
            </a:r>
          </a:p>
          <a:p>
            <a:pPr algn="ctr"/>
            <a:r>
              <a:rPr lang="en-US" sz="3600" b="1" dirty="0"/>
              <a:t>( brother)</a:t>
            </a:r>
            <a:endParaRPr lang="fr-FR" sz="3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143916-539E-93C8-7314-0DC0C8247252}"/>
              </a:ext>
            </a:extLst>
          </p:cNvPr>
          <p:cNvSpPr txBox="1"/>
          <p:nvPr/>
        </p:nvSpPr>
        <p:spPr>
          <a:xfrm>
            <a:off x="5836386" y="982879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Family tree</a:t>
            </a:r>
            <a:endParaRPr lang="fr-FR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4B33A87-4F2F-4662-AA05-B599BD38EBB8}"/>
              </a:ext>
            </a:extLst>
          </p:cNvPr>
          <p:cNvCxnSpPr>
            <a:cxnSpLocks/>
          </p:cNvCxnSpPr>
          <p:nvPr/>
        </p:nvCxnSpPr>
        <p:spPr>
          <a:xfrm flipH="1" flipV="1">
            <a:off x="8018453" y="3528712"/>
            <a:ext cx="1028700" cy="135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732B1F7-B99C-F070-295C-8F331107E399}"/>
              </a:ext>
            </a:extLst>
          </p:cNvPr>
          <p:cNvCxnSpPr>
            <a:cxnSpLocks/>
          </p:cNvCxnSpPr>
          <p:nvPr/>
        </p:nvCxnSpPr>
        <p:spPr>
          <a:xfrm flipH="1" flipV="1">
            <a:off x="8534400" y="3542226"/>
            <a:ext cx="38165" cy="987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34B015B-6B7E-766A-83DB-83F79F05BED0}"/>
              </a:ext>
            </a:extLst>
          </p:cNvPr>
          <p:cNvCxnSpPr>
            <a:cxnSpLocks/>
          </p:cNvCxnSpPr>
          <p:nvPr/>
        </p:nvCxnSpPr>
        <p:spPr>
          <a:xfrm flipH="1">
            <a:off x="6629400" y="4529440"/>
            <a:ext cx="37789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8DA50A9-8EB5-840D-F09A-7F94A97CCA24}"/>
              </a:ext>
            </a:extLst>
          </p:cNvPr>
          <p:cNvCxnSpPr>
            <a:cxnSpLocks/>
          </p:cNvCxnSpPr>
          <p:nvPr/>
        </p:nvCxnSpPr>
        <p:spPr>
          <a:xfrm>
            <a:off x="6629400" y="4529440"/>
            <a:ext cx="0" cy="8206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AB0B843-66B8-2C74-F03E-A4CC6B2E42E8}"/>
              </a:ext>
            </a:extLst>
          </p:cNvPr>
          <p:cNvCxnSpPr>
            <a:cxnSpLocks/>
          </p:cNvCxnSpPr>
          <p:nvPr/>
        </p:nvCxnSpPr>
        <p:spPr>
          <a:xfrm flipV="1">
            <a:off x="10391361" y="4567895"/>
            <a:ext cx="0" cy="8261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1BAC2A0-9F2A-2E11-64FF-F6DF649C2F46}"/>
              </a:ext>
            </a:extLst>
          </p:cNvPr>
          <p:cNvCxnSpPr>
            <a:cxnSpLocks/>
          </p:cNvCxnSpPr>
          <p:nvPr/>
        </p:nvCxnSpPr>
        <p:spPr>
          <a:xfrm flipH="1">
            <a:off x="3874865" y="7048500"/>
            <a:ext cx="9395401" cy="764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1F47540-D2FC-F340-63E9-A0B45C7B16CD}"/>
              </a:ext>
            </a:extLst>
          </p:cNvPr>
          <p:cNvCxnSpPr>
            <a:cxnSpLocks/>
          </p:cNvCxnSpPr>
          <p:nvPr/>
        </p:nvCxnSpPr>
        <p:spPr>
          <a:xfrm>
            <a:off x="3874865" y="7048500"/>
            <a:ext cx="0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5B876BF-5BD0-094E-7F6B-D0EA14A78F4E}"/>
              </a:ext>
            </a:extLst>
          </p:cNvPr>
          <p:cNvCxnSpPr>
            <a:cxnSpLocks/>
          </p:cNvCxnSpPr>
          <p:nvPr/>
        </p:nvCxnSpPr>
        <p:spPr>
          <a:xfrm>
            <a:off x="3860073" y="7048500"/>
            <a:ext cx="7058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F5FF5E7-EA1D-AAA5-690B-40712A0C61C3}"/>
              </a:ext>
            </a:extLst>
          </p:cNvPr>
          <p:cNvCxnSpPr>
            <a:cxnSpLocks/>
          </p:cNvCxnSpPr>
          <p:nvPr/>
        </p:nvCxnSpPr>
        <p:spPr>
          <a:xfrm>
            <a:off x="8441458" y="7094322"/>
            <a:ext cx="23730" cy="858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541D729-2434-74DC-BA55-4DA94B9EB4B7}"/>
              </a:ext>
            </a:extLst>
          </p:cNvPr>
          <p:cNvCxnSpPr>
            <a:cxnSpLocks/>
          </p:cNvCxnSpPr>
          <p:nvPr/>
        </p:nvCxnSpPr>
        <p:spPr>
          <a:xfrm>
            <a:off x="8429593" y="5860632"/>
            <a:ext cx="0" cy="12336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A68EB91-987B-7542-AF95-AF49A3695396}"/>
              </a:ext>
            </a:extLst>
          </p:cNvPr>
          <p:cNvCxnSpPr>
            <a:cxnSpLocks/>
          </p:cNvCxnSpPr>
          <p:nvPr/>
        </p:nvCxnSpPr>
        <p:spPr>
          <a:xfrm>
            <a:off x="13270266" y="7048500"/>
            <a:ext cx="0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5D25819-B715-EA68-7BA5-FB2A5AEF0135}"/>
              </a:ext>
            </a:extLst>
          </p:cNvPr>
          <p:cNvCxnSpPr>
            <a:cxnSpLocks/>
          </p:cNvCxnSpPr>
          <p:nvPr/>
        </p:nvCxnSpPr>
        <p:spPr>
          <a:xfrm flipH="1">
            <a:off x="7756368" y="5860632"/>
            <a:ext cx="13701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96B5F-189F-F4E1-D0D6-C9EF061BF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DF6139-2674-7DC1-D7BD-BD31DA3B07E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AD454B5-24C9-21EE-E183-783085F064E8}"/>
              </a:ext>
            </a:extLst>
          </p:cNvPr>
          <p:cNvGrpSpPr/>
          <p:nvPr/>
        </p:nvGrpSpPr>
        <p:grpSpPr>
          <a:xfrm>
            <a:off x="994064" y="800958"/>
            <a:ext cx="16230600" cy="8229600"/>
            <a:chOff x="0" y="0"/>
            <a:chExt cx="4274726" cy="21674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1176B62-9C89-150E-9768-DF67BBCE2990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5C5F9E1-1632-5037-8260-F14A96FD6361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75ECDC7-6563-1F3E-67BE-23E2C79FE7C8}"/>
              </a:ext>
            </a:extLst>
          </p:cNvPr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C4B15E0-7DBE-B2C5-939F-F59C6C67895E}"/>
              </a:ext>
            </a:extLst>
          </p:cNvPr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DBC2A9E-51F3-0962-BB99-56A1A7F76D22}"/>
              </a:ext>
            </a:extLst>
          </p:cNvPr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B0BD207-B4EA-3E3E-B8A1-31259BC67EC8}"/>
              </a:ext>
            </a:extLst>
          </p:cNvPr>
          <p:cNvSpPr/>
          <p:nvPr/>
        </p:nvSpPr>
        <p:spPr>
          <a:xfrm>
            <a:off x="3860073" y="672327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8E4EDA-9738-3481-9AF4-04716C2BB413}"/>
              </a:ext>
            </a:extLst>
          </p:cNvPr>
          <p:cNvSpPr txBox="1"/>
          <p:nvPr/>
        </p:nvSpPr>
        <p:spPr>
          <a:xfrm>
            <a:off x="1981200" y="1193619"/>
            <a:ext cx="13849097" cy="7774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/>
              <a:t>Tell your partner about your family: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</a:t>
            </a:r>
            <a:r>
              <a:rPr lang="en-US" sz="4400" b="1" dirty="0"/>
              <a:t>my </a:t>
            </a:r>
            <a:r>
              <a:rPr lang="en-US" sz="4400" dirty="0"/>
              <a:t>family.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my mother. </a:t>
            </a:r>
            <a:r>
              <a:rPr lang="en-US" sz="4400" b="1" dirty="0"/>
              <a:t>Her </a:t>
            </a:r>
            <a:r>
              <a:rPr lang="en-US" sz="4400" dirty="0"/>
              <a:t>name is -----------------------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my father. </a:t>
            </a:r>
            <a:r>
              <a:rPr lang="en-US" sz="4400" b="1" dirty="0"/>
              <a:t>His </a:t>
            </a:r>
            <a:r>
              <a:rPr lang="en-US" sz="4400" dirty="0"/>
              <a:t>name is --------------------------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my sister. </a:t>
            </a:r>
            <a:r>
              <a:rPr lang="en-US" sz="4400" b="1" dirty="0"/>
              <a:t>Her </a:t>
            </a:r>
            <a:r>
              <a:rPr lang="en-US" sz="4400" dirty="0"/>
              <a:t>name is -----------------------------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my brother. </a:t>
            </a:r>
            <a:r>
              <a:rPr lang="en-US" sz="4400" b="1" dirty="0"/>
              <a:t>His</a:t>
            </a:r>
            <a:r>
              <a:rPr lang="en-US" sz="4400" dirty="0"/>
              <a:t> name is ---------------------------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 is my grandmother. </a:t>
            </a:r>
            <a:r>
              <a:rPr lang="en-US" sz="4400" b="1" dirty="0"/>
              <a:t>Her</a:t>
            </a:r>
            <a:r>
              <a:rPr lang="en-US" sz="4400" dirty="0"/>
              <a:t> name is -------------------------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This is my grandfather. </a:t>
            </a:r>
            <a:r>
              <a:rPr lang="en-US" sz="4400" b="1" dirty="0"/>
              <a:t>His </a:t>
            </a:r>
            <a:r>
              <a:rPr lang="en-US" sz="4400" dirty="0"/>
              <a:t>name is ----------------------------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27418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2ECBD-CA28-546A-E449-D9A2B2C5E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880120F-363B-FC2C-1AEA-946195E6FE7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A8C9707-9942-33C5-8C4A-E48DBB4FAE68}"/>
              </a:ext>
            </a:extLst>
          </p:cNvPr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FBFA8E2-6AA3-901C-2BC2-4329D94E028F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B49849C-72F8-917F-9F16-0FF26D1AB3FF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76B85D4-4D3F-D4A1-DD4A-0E4182998E4E}"/>
              </a:ext>
            </a:extLst>
          </p:cNvPr>
          <p:cNvSpPr/>
          <p:nvPr/>
        </p:nvSpPr>
        <p:spPr>
          <a:xfrm>
            <a:off x="411271" y="1742036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9CA5B11-64BB-B5F2-AE47-F6B7E1F25FD7}"/>
              </a:ext>
            </a:extLst>
          </p:cNvPr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57EBCF0-B5D6-1D6F-894C-E821F0A0AC34}"/>
              </a:ext>
            </a:extLst>
          </p:cNvPr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C0CFED-E7CC-E85F-01B0-EBADA9A359BA}"/>
              </a:ext>
            </a:extLst>
          </p:cNvPr>
          <p:cNvSpPr/>
          <p:nvPr/>
        </p:nvSpPr>
        <p:spPr>
          <a:xfrm>
            <a:off x="4728059" y="3056235"/>
            <a:ext cx="3290394" cy="10210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C405C3-E0D4-C905-978D-C36C8C1C2D37}"/>
              </a:ext>
            </a:extLst>
          </p:cNvPr>
          <p:cNvSpPr/>
          <p:nvPr/>
        </p:nvSpPr>
        <p:spPr>
          <a:xfrm>
            <a:off x="9047153" y="3056235"/>
            <a:ext cx="3144847" cy="10210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B3B9BC-C944-27CC-0686-595923DE0524}"/>
              </a:ext>
            </a:extLst>
          </p:cNvPr>
          <p:cNvSpPr/>
          <p:nvPr/>
        </p:nvSpPr>
        <p:spPr>
          <a:xfrm>
            <a:off x="9161452" y="5394016"/>
            <a:ext cx="2916247" cy="11439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4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C78576-7558-9508-9C05-612DBCFB6B35}"/>
              </a:ext>
            </a:extLst>
          </p:cNvPr>
          <p:cNvSpPr/>
          <p:nvPr/>
        </p:nvSpPr>
        <p:spPr>
          <a:xfrm>
            <a:off x="4840121" y="5350085"/>
            <a:ext cx="2916247" cy="11878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6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895076-502E-8EFF-1BEF-6869CF940399}"/>
              </a:ext>
            </a:extLst>
          </p:cNvPr>
          <p:cNvSpPr/>
          <p:nvPr/>
        </p:nvSpPr>
        <p:spPr>
          <a:xfrm>
            <a:off x="12036429" y="7932540"/>
            <a:ext cx="2916247" cy="10480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6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137A37-EFD7-490C-A1F4-E5E65B11340A}"/>
              </a:ext>
            </a:extLst>
          </p:cNvPr>
          <p:cNvSpPr/>
          <p:nvPr/>
        </p:nvSpPr>
        <p:spPr>
          <a:xfrm>
            <a:off x="6923237" y="7869138"/>
            <a:ext cx="3440415" cy="10480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Me</a:t>
            </a:r>
          </a:p>
          <a:p>
            <a:pPr algn="ctr"/>
            <a:endParaRPr lang="fr-FR" sz="36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9895F6-38A5-8E91-2503-7287EF01E9A2}"/>
              </a:ext>
            </a:extLst>
          </p:cNvPr>
          <p:cNvSpPr/>
          <p:nvPr/>
        </p:nvSpPr>
        <p:spPr>
          <a:xfrm>
            <a:off x="2219650" y="7932541"/>
            <a:ext cx="2916247" cy="10681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3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F847A2-45BD-E2CA-FBF0-5A80BDB6BDA1}"/>
              </a:ext>
            </a:extLst>
          </p:cNvPr>
          <p:cNvSpPr txBox="1"/>
          <p:nvPr/>
        </p:nvSpPr>
        <p:spPr>
          <a:xfrm>
            <a:off x="5836386" y="982879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rgbClr val="1C1C22"/>
                </a:solidFill>
                <a:latin typeface="UKIJ Qolyazma Tuz"/>
                <a:ea typeface="UKIJ Qolyazma Tuz"/>
                <a:cs typeface="UKIJ Qolyazma Tuz"/>
                <a:sym typeface="UKIJ Qolyazma Tuz"/>
              </a:rPr>
              <a:t>My Family tree</a:t>
            </a:r>
            <a:endParaRPr lang="fr-FR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F9791DA-2FEC-99DD-2863-3F10915922D2}"/>
              </a:ext>
            </a:extLst>
          </p:cNvPr>
          <p:cNvCxnSpPr>
            <a:cxnSpLocks/>
          </p:cNvCxnSpPr>
          <p:nvPr/>
        </p:nvCxnSpPr>
        <p:spPr>
          <a:xfrm flipH="1" flipV="1">
            <a:off x="8018453" y="3528712"/>
            <a:ext cx="1028700" cy="135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B423738-6738-A0C9-5CB0-4738EA1A7F6B}"/>
              </a:ext>
            </a:extLst>
          </p:cNvPr>
          <p:cNvCxnSpPr>
            <a:cxnSpLocks/>
          </p:cNvCxnSpPr>
          <p:nvPr/>
        </p:nvCxnSpPr>
        <p:spPr>
          <a:xfrm flipH="1" flipV="1">
            <a:off x="8534400" y="3542226"/>
            <a:ext cx="38165" cy="987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D9C5EE-DF8B-4FC6-7462-C0665347E2AF}"/>
              </a:ext>
            </a:extLst>
          </p:cNvPr>
          <p:cNvCxnSpPr>
            <a:cxnSpLocks/>
          </p:cNvCxnSpPr>
          <p:nvPr/>
        </p:nvCxnSpPr>
        <p:spPr>
          <a:xfrm flipH="1">
            <a:off x="6629400" y="4529440"/>
            <a:ext cx="37789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415EF1B-0534-831E-97FF-254256AE282F}"/>
              </a:ext>
            </a:extLst>
          </p:cNvPr>
          <p:cNvCxnSpPr>
            <a:cxnSpLocks/>
          </p:cNvCxnSpPr>
          <p:nvPr/>
        </p:nvCxnSpPr>
        <p:spPr>
          <a:xfrm>
            <a:off x="6629400" y="4529440"/>
            <a:ext cx="0" cy="8206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F282A30-F6CF-D6E3-525E-513D5585FAA2}"/>
              </a:ext>
            </a:extLst>
          </p:cNvPr>
          <p:cNvCxnSpPr>
            <a:cxnSpLocks/>
          </p:cNvCxnSpPr>
          <p:nvPr/>
        </p:nvCxnSpPr>
        <p:spPr>
          <a:xfrm flipV="1">
            <a:off x="10391361" y="4567895"/>
            <a:ext cx="0" cy="8261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F129FD5-EF7E-E3AC-DF9E-F1A3C9855589}"/>
              </a:ext>
            </a:extLst>
          </p:cNvPr>
          <p:cNvCxnSpPr>
            <a:cxnSpLocks/>
          </p:cNvCxnSpPr>
          <p:nvPr/>
        </p:nvCxnSpPr>
        <p:spPr>
          <a:xfrm flipH="1">
            <a:off x="3874865" y="7048500"/>
            <a:ext cx="9395401" cy="764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12DC6C3-0080-E7BC-6510-BEE33D800A40}"/>
              </a:ext>
            </a:extLst>
          </p:cNvPr>
          <p:cNvCxnSpPr>
            <a:cxnSpLocks/>
          </p:cNvCxnSpPr>
          <p:nvPr/>
        </p:nvCxnSpPr>
        <p:spPr>
          <a:xfrm>
            <a:off x="3874865" y="7048500"/>
            <a:ext cx="0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A094467-591B-86A7-AE99-59FF5F7C4D09}"/>
              </a:ext>
            </a:extLst>
          </p:cNvPr>
          <p:cNvCxnSpPr>
            <a:cxnSpLocks/>
          </p:cNvCxnSpPr>
          <p:nvPr/>
        </p:nvCxnSpPr>
        <p:spPr>
          <a:xfrm>
            <a:off x="3860073" y="7048500"/>
            <a:ext cx="7058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AF44723-EB0F-B55F-FD70-3133D9C7E106}"/>
              </a:ext>
            </a:extLst>
          </p:cNvPr>
          <p:cNvCxnSpPr>
            <a:cxnSpLocks/>
          </p:cNvCxnSpPr>
          <p:nvPr/>
        </p:nvCxnSpPr>
        <p:spPr>
          <a:xfrm>
            <a:off x="8441458" y="7094322"/>
            <a:ext cx="23730" cy="858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09574C4-5765-FCF8-8297-8EBF13F26FB2}"/>
              </a:ext>
            </a:extLst>
          </p:cNvPr>
          <p:cNvCxnSpPr>
            <a:cxnSpLocks/>
          </p:cNvCxnSpPr>
          <p:nvPr/>
        </p:nvCxnSpPr>
        <p:spPr>
          <a:xfrm>
            <a:off x="8429593" y="5860632"/>
            <a:ext cx="0" cy="12336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6F2F1A-0BC0-66B8-B9B7-141F34763A95}"/>
              </a:ext>
            </a:extLst>
          </p:cNvPr>
          <p:cNvCxnSpPr>
            <a:cxnSpLocks/>
          </p:cNvCxnSpPr>
          <p:nvPr/>
        </p:nvCxnSpPr>
        <p:spPr>
          <a:xfrm>
            <a:off x="13270266" y="7048500"/>
            <a:ext cx="0" cy="8534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75730F7-3C6A-27E4-689B-A91EC66F701E}"/>
              </a:ext>
            </a:extLst>
          </p:cNvPr>
          <p:cNvCxnSpPr>
            <a:cxnSpLocks/>
          </p:cNvCxnSpPr>
          <p:nvPr/>
        </p:nvCxnSpPr>
        <p:spPr>
          <a:xfrm flipH="1">
            <a:off x="7756368" y="5860632"/>
            <a:ext cx="13701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708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11271" y="155292"/>
            <a:ext cx="17282534" cy="100203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56642" y="1914393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419600" y="-583538"/>
            <a:ext cx="1484739" cy="1249520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63D611-C028-219F-F414-DA42B9EA0372}"/>
              </a:ext>
            </a:extLst>
          </p:cNvPr>
          <p:cNvSpPr txBox="1"/>
          <p:nvPr/>
        </p:nvSpPr>
        <p:spPr>
          <a:xfrm>
            <a:off x="2512619" y="1299638"/>
            <a:ext cx="14746681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/>
              <a:t>Write the missing words:</a:t>
            </a:r>
          </a:p>
          <a:p>
            <a:r>
              <a:rPr lang="en-US" sz="4400" b="1" dirty="0"/>
              <a:t>A: </a:t>
            </a:r>
            <a:r>
              <a:rPr lang="en-US" sz="4400" dirty="0"/>
              <a:t>Do you have a sister? </a:t>
            </a:r>
          </a:p>
          <a:p>
            <a:r>
              <a:rPr lang="en-US" sz="4400" b="1" dirty="0"/>
              <a:t>B: </a:t>
            </a:r>
            <a:r>
              <a:rPr lang="en-US" sz="4400" dirty="0"/>
              <a:t>Yes, I ____ .</a:t>
            </a:r>
          </a:p>
          <a:p>
            <a:r>
              <a:rPr lang="en-US" sz="4400" b="1" dirty="0"/>
              <a:t>A: </a:t>
            </a:r>
            <a:r>
              <a:rPr lang="en-US" sz="4400" dirty="0"/>
              <a:t>what’s your sister’s name?</a:t>
            </a:r>
          </a:p>
          <a:p>
            <a:r>
              <a:rPr lang="en-US" sz="4400" b="1" dirty="0"/>
              <a:t>B: </a:t>
            </a:r>
            <a:r>
              <a:rPr lang="en-US" sz="4400" dirty="0"/>
              <a:t>Her name is _____________</a:t>
            </a:r>
          </a:p>
          <a:p>
            <a:r>
              <a:rPr lang="en-US" sz="4400" b="1" dirty="0"/>
              <a:t>A:  </a:t>
            </a:r>
            <a:r>
              <a:rPr lang="en-US" sz="4400" dirty="0"/>
              <a:t>How do you spell that? </a:t>
            </a:r>
          </a:p>
          <a:p>
            <a:r>
              <a:rPr lang="en-US" sz="4400" b="1" dirty="0"/>
              <a:t>B: </a:t>
            </a:r>
            <a:r>
              <a:rPr lang="en-US" sz="4400" dirty="0"/>
              <a:t>__________________</a:t>
            </a:r>
          </a:p>
          <a:p>
            <a:r>
              <a:rPr lang="en-US" sz="4400" b="1" dirty="0"/>
              <a:t>A: </a:t>
            </a:r>
            <a:r>
              <a:rPr lang="en-US" sz="4400" dirty="0"/>
              <a:t>__________________ ? </a:t>
            </a:r>
          </a:p>
          <a:p>
            <a:r>
              <a:rPr lang="en-US" sz="4400" b="1" dirty="0"/>
              <a:t>B: </a:t>
            </a:r>
            <a:r>
              <a:rPr lang="en-US" sz="4400" dirty="0"/>
              <a:t> She’s _____________ years old.</a:t>
            </a:r>
          </a:p>
          <a:p>
            <a:r>
              <a:rPr lang="en-US" sz="4400" b="1" dirty="0"/>
              <a:t>A:  </a:t>
            </a:r>
            <a:r>
              <a:rPr lang="en-US" sz="4400" dirty="0"/>
              <a:t>What grade is she in?</a:t>
            </a:r>
          </a:p>
          <a:p>
            <a:r>
              <a:rPr lang="en-US" sz="4400" b="1" dirty="0"/>
              <a:t>B: </a:t>
            </a:r>
            <a:r>
              <a:rPr lang="en-US" sz="4400" dirty="0"/>
              <a:t>She’s in year ___ of ______________ .</a:t>
            </a:r>
          </a:p>
          <a:p>
            <a:r>
              <a:rPr lang="en-US" sz="4400" b="1" dirty="0"/>
              <a:t>A: </a:t>
            </a:r>
            <a:r>
              <a:rPr lang="en-US" sz="4400" dirty="0"/>
              <a:t>_________________ a brother?</a:t>
            </a:r>
          </a:p>
          <a:p>
            <a:r>
              <a:rPr lang="en-US" sz="4400" b="1" dirty="0"/>
              <a:t>B:  </a:t>
            </a:r>
            <a:r>
              <a:rPr lang="en-US" sz="4400" dirty="0"/>
              <a:t>No, I_________.</a:t>
            </a:r>
            <a:r>
              <a:rPr lang="en-US" sz="4400" b="1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DBB8E7-F395-DEE1-00E8-CEA89A039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7324" y="3870974"/>
            <a:ext cx="6822015" cy="63342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A0F6B0-8B17-379C-C16D-2F838802D261}"/>
              </a:ext>
            </a:extLst>
          </p:cNvPr>
          <p:cNvSpPr txBox="1"/>
          <p:nvPr/>
        </p:nvSpPr>
        <p:spPr>
          <a:xfrm>
            <a:off x="10552990" y="75246"/>
            <a:ext cx="7288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Monday, October </a:t>
            </a:r>
            <a:r>
              <a:rPr lang="en-US" sz="4400" dirty="0">
                <a:solidFill>
                  <a:srgbClr val="FF0000"/>
                </a:solidFill>
              </a:rPr>
              <a:t>05</a:t>
            </a:r>
            <a:r>
              <a:rPr lang="en-US" sz="4400" baseline="30000" dirty="0">
                <a:solidFill>
                  <a:srgbClr val="FF0000"/>
                </a:solidFill>
              </a:rPr>
              <a:t>th</a:t>
            </a:r>
            <a:r>
              <a:rPr lang="en-US" sz="4400" dirty="0"/>
              <a:t> , </a:t>
            </a:r>
            <a:r>
              <a:rPr lang="en-US" sz="4400" dirty="0">
                <a:solidFill>
                  <a:srgbClr val="C00000"/>
                </a:solidFill>
              </a:rPr>
              <a:t>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BDFF74-D8D3-7E14-BD22-A547AF61F709}"/>
              </a:ext>
            </a:extLst>
          </p:cNvPr>
          <p:cNvSpPr txBox="1"/>
          <p:nvPr/>
        </p:nvSpPr>
        <p:spPr>
          <a:xfrm>
            <a:off x="1371600" y="374834"/>
            <a:ext cx="7288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Unit 1: Lesson 4 </a:t>
            </a:r>
            <a:r>
              <a:rPr lang="en-US" sz="3600" dirty="0"/>
              <a:t>Meet My Family</a:t>
            </a:r>
          </a:p>
        </p:txBody>
      </p:sp>
    </p:spTree>
    <p:extLst>
      <p:ext uri="{BB962C8B-B14F-4D97-AF65-F5344CB8AC3E}">
        <p14:creationId xmlns:p14="http://schemas.microsoft.com/office/powerpoint/2010/main" val="34283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7FD0-2F0E-C43E-E9D0-E334D64AB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9029A7-BFC3-DA93-2DF0-651D53E8288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52" b="-69824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53EF652-2AF8-2A51-CCB8-62AFCE9508FC}"/>
              </a:ext>
            </a:extLst>
          </p:cNvPr>
          <p:cNvGrpSpPr/>
          <p:nvPr/>
        </p:nvGrpSpPr>
        <p:grpSpPr>
          <a:xfrm>
            <a:off x="411271" y="155292"/>
            <a:ext cx="17282534" cy="10020300"/>
            <a:chOff x="0" y="0"/>
            <a:chExt cx="4274726" cy="21674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A1BF53C-6671-3306-782C-135A65B5CED4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DC6DE09-2117-C6FA-C953-51936BF7C019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DCDF20F-30A9-0DE5-69E9-DED70F142B7F}"/>
              </a:ext>
            </a:extLst>
          </p:cNvPr>
          <p:cNvSpPr/>
          <p:nvPr/>
        </p:nvSpPr>
        <p:spPr>
          <a:xfrm>
            <a:off x="756642" y="1914393"/>
            <a:ext cx="1926922" cy="1667664"/>
          </a:xfrm>
          <a:custGeom>
            <a:avLst/>
            <a:gdLst/>
            <a:ahLst/>
            <a:cxnLst/>
            <a:rect l="l" t="t" r="r" b="b"/>
            <a:pathLst>
              <a:path w="1926922" h="1667664">
                <a:moveTo>
                  <a:pt x="0" y="0"/>
                </a:moveTo>
                <a:lnTo>
                  <a:pt x="1926922" y="0"/>
                </a:lnTo>
                <a:lnTo>
                  <a:pt x="1926922" y="1667664"/>
                </a:lnTo>
                <a:lnTo>
                  <a:pt x="0" y="1667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61DD2A0-5DFE-F244-4C98-1407359807DD}"/>
              </a:ext>
            </a:extLst>
          </p:cNvPr>
          <p:cNvSpPr/>
          <p:nvPr/>
        </p:nvSpPr>
        <p:spPr>
          <a:xfrm>
            <a:off x="13717588" y="1319265"/>
            <a:ext cx="1451957" cy="1256603"/>
          </a:xfrm>
          <a:custGeom>
            <a:avLst/>
            <a:gdLst/>
            <a:ahLst/>
            <a:cxnLst/>
            <a:rect l="l" t="t" r="r" b="b"/>
            <a:pathLst>
              <a:path w="1451957" h="1256603">
                <a:moveTo>
                  <a:pt x="0" y="0"/>
                </a:moveTo>
                <a:lnTo>
                  <a:pt x="1451958" y="0"/>
                </a:lnTo>
                <a:lnTo>
                  <a:pt x="1451958" y="1256603"/>
                </a:lnTo>
                <a:lnTo>
                  <a:pt x="0" y="125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BD48F2A-12EB-F002-4A46-A87170D2A3C9}"/>
              </a:ext>
            </a:extLst>
          </p:cNvPr>
          <p:cNvSpPr/>
          <p:nvPr/>
        </p:nvSpPr>
        <p:spPr>
          <a:xfrm>
            <a:off x="16562117" y="2202938"/>
            <a:ext cx="1394367" cy="1206761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6" y="0"/>
                </a:lnTo>
                <a:lnTo>
                  <a:pt x="1394366" y="1206762"/>
                </a:lnTo>
                <a:lnTo>
                  <a:pt x="0" y="1206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8527A9F-7056-6A2D-E9EE-01B6ACBB49F1}"/>
              </a:ext>
            </a:extLst>
          </p:cNvPr>
          <p:cNvSpPr/>
          <p:nvPr/>
        </p:nvSpPr>
        <p:spPr>
          <a:xfrm>
            <a:off x="4419600" y="-583538"/>
            <a:ext cx="1484739" cy="1249520"/>
          </a:xfrm>
          <a:custGeom>
            <a:avLst/>
            <a:gdLst/>
            <a:ahLst/>
            <a:cxnLst/>
            <a:rect l="l" t="t" r="r" b="b"/>
            <a:pathLst>
              <a:path w="1394367" h="1206761">
                <a:moveTo>
                  <a:pt x="0" y="0"/>
                </a:moveTo>
                <a:lnTo>
                  <a:pt x="1394367" y="0"/>
                </a:lnTo>
                <a:lnTo>
                  <a:pt x="1394367" y="1206761"/>
                </a:lnTo>
                <a:lnTo>
                  <a:pt x="0" y="1206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94CE17-7510-0E5C-C6D9-9A6BD02E68D6}"/>
              </a:ext>
            </a:extLst>
          </p:cNvPr>
          <p:cNvSpPr txBox="1"/>
          <p:nvPr/>
        </p:nvSpPr>
        <p:spPr>
          <a:xfrm>
            <a:off x="2500296" y="1781391"/>
            <a:ext cx="982472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Yassine: </a:t>
            </a:r>
            <a:r>
              <a:rPr lang="en-US" sz="4400" dirty="0"/>
              <a:t>Do you have a sister? </a:t>
            </a:r>
          </a:p>
          <a:p>
            <a:r>
              <a:rPr lang="en-US" sz="4400" b="1" dirty="0"/>
              <a:t>Salma: </a:t>
            </a:r>
            <a:r>
              <a:rPr lang="en-US" sz="4400" b="1" dirty="0">
                <a:solidFill>
                  <a:srgbClr val="00B050"/>
                </a:solidFill>
              </a:rPr>
              <a:t>Yes, I do.</a:t>
            </a:r>
          </a:p>
          <a:p>
            <a:r>
              <a:rPr lang="en-US" sz="4400" b="1" dirty="0"/>
              <a:t>Yassine: </a:t>
            </a:r>
            <a:r>
              <a:rPr lang="en-US" sz="4400" dirty="0"/>
              <a:t>what’s </a:t>
            </a:r>
            <a:r>
              <a:rPr lang="en-US" sz="4400" b="1" dirty="0"/>
              <a:t>your</a:t>
            </a:r>
            <a:r>
              <a:rPr lang="en-US" sz="4400" dirty="0"/>
              <a:t> sister’s name?</a:t>
            </a:r>
          </a:p>
          <a:p>
            <a:r>
              <a:rPr lang="en-US" sz="4400" b="1" dirty="0"/>
              <a:t>Salma : </a:t>
            </a: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Her</a:t>
            </a:r>
            <a:r>
              <a:rPr lang="en-US" sz="4400" dirty="0"/>
              <a:t> name is Asmae</a:t>
            </a:r>
          </a:p>
          <a:p>
            <a:r>
              <a:rPr lang="en-US" sz="4400" b="1" dirty="0"/>
              <a:t>Yassine: :  </a:t>
            </a:r>
            <a:r>
              <a:rPr lang="en-US" sz="4400" dirty="0"/>
              <a:t>How do you spell that? </a:t>
            </a:r>
          </a:p>
          <a:p>
            <a:r>
              <a:rPr lang="en-US" sz="4400" b="1" dirty="0"/>
              <a:t>Salma : A-S-M-A-E</a:t>
            </a:r>
            <a:endParaRPr lang="en-US" sz="4400" dirty="0"/>
          </a:p>
          <a:p>
            <a:r>
              <a:rPr lang="en-US" sz="4400" b="1" dirty="0"/>
              <a:t>Yassine: How old is she</a:t>
            </a:r>
            <a:r>
              <a:rPr lang="en-US" sz="4400" dirty="0"/>
              <a:t> ? </a:t>
            </a:r>
          </a:p>
          <a:p>
            <a:r>
              <a:rPr lang="en-US" sz="4400" b="1" dirty="0"/>
              <a:t>Salma: </a:t>
            </a:r>
            <a:r>
              <a:rPr lang="en-US" sz="4400" dirty="0"/>
              <a:t> She’s  15 years old.</a:t>
            </a:r>
          </a:p>
          <a:p>
            <a:r>
              <a:rPr lang="en-US" sz="4400" b="1" dirty="0"/>
              <a:t>Yassine:  </a:t>
            </a:r>
            <a:r>
              <a:rPr lang="en-US" sz="4400" dirty="0"/>
              <a:t>What grade is she in?</a:t>
            </a:r>
          </a:p>
          <a:p>
            <a:r>
              <a:rPr lang="en-US" sz="4400" b="1" dirty="0"/>
              <a:t>Salma: </a:t>
            </a:r>
            <a:r>
              <a:rPr lang="en-US" sz="4400" dirty="0"/>
              <a:t>She’s in year 1 of Middle school .</a:t>
            </a:r>
          </a:p>
          <a:p>
            <a:r>
              <a:rPr lang="en-US" sz="4400" b="1" dirty="0"/>
              <a:t>Yassine: Do you have</a:t>
            </a:r>
            <a:r>
              <a:rPr lang="en-US" sz="4400" dirty="0"/>
              <a:t> a brother?</a:t>
            </a:r>
          </a:p>
          <a:p>
            <a:r>
              <a:rPr lang="en-US" sz="4400" b="1" dirty="0"/>
              <a:t>Salma :  </a:t>
            </a:r>
            <a:r>
              <a:rPr lang="en-US" sz="4400" b="1" dirty="0">
                <a:solidFill>
                  <a:srgbClr val="FF0000"/>
                </a:solidFill>
              </a:rPr>
              <a:t>No, I don’t.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A757B6-6807-1413-E8D0-103ABC76B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7324" y="3870974"/>
            <a:ext cx="6822015" cy="63342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E8AB03-187F-C747-086E-AA09FEE8AC06}"/>
              </a:ext>
            </a:extLst>
          </p:cNvPr>
          <p:cNvSpPr txBox="1"/>
          <p:nvPr/>
        </p:nvSpPr>
        <p:spPr>
          <a:xfrm>
            <a:off x="10552990" y="75246"/>
            <a:ext cx="7288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Monday, October </a:t>
            </a:r>
            <a:r>
              <a:rPr lang="en-US" sz="4400" b="1" dirty="0">
                <a:solidFill>
                  <a:srgbClr val="FF0000"/>
                </a:solidFill>
              </a:rPr>
              <a:t>05</a:t>
            </a:r>
            <a:r>
              <a:rPr lang="en-US" sz="4400" b="1" baseline="30000" dirty="0">
                <a:solidFill>
                  <a:srgbClr val="FF0000"/>
                </a:solidFill>
              </a:rPr>
              <a:t>th</a:t>
            </a:r>
            <a:r>
              <a:rPr lang="en-US" sz="4400" b="1" dirty="0"/>
              <a:t> , </a:t>
            </a:r>
            <a:r>
              <a:rPr lang="en-US" sz="4400" b="1" dirty="0">
                <a:solidFill>
                  <a:srgbClr val="C00000"/>
                </a:solidFill>
              </a:rPr>
              <a:t>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7672DC-E363-6164-91D6-065DFDC2984E}"/>
              </a:ext>
            </a:extLst>
          </p:cNvPr>
          <p:cNvSpPr txBox="1"/>
          <p:nvPr/>
        </p:nvSpPr>
        <p:spPr>
          <a:xfrm>
            <a:off x="1029230" y="158274"/>
            <a:ext cx="72884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Franklin Gothic Demi Cond" panose="020B0706030402020204" pitchFamily="34" charset="0"/>
              </a:rPr>
              <a:t>Unit 1: </a:t>
            </a:r>
          </a:p>
          <a:p>
            <a:r>
              <a:rPr lang="en-US" sz="4400" b="1" dirty="0">
                <a:solidFill>
                  <a:srgbClr val="00B050"/>
                </a:solidFill>
                <a:latin typeface="Franklin Gothic Demi Cond" panose="020B0706030402020204" pitchFamily="34" charset="0"/>
              </a:rPr>
              <a:t>Lesson 4         </a:t>
            </a:r>
            <a:r>
              <a:rPr lang="en-US" sz="4400" b="1" dirty="0">
                <a:solidFill>
                  <a:srgbClr val="FF0000"/>
                </a:solidFill>
                <a:latin typeface="Franklin Gothic Demi Cond" panose="020B0706030402020204" pitchFamily="34" charset="0"/>
              </a:rPr>
              <a:t>Meet My Family</a:t>
            </a:r>
          </a:p>
        </p:txBody>
      </p:sp>
    </p:spTree>
    <p:extLst>
      <p:ext uri="{BB962C8B-B14F-4D97-AF65-F5344CB8AC3E}">
        <p14:creationId xmlns:p14="http://schemas.microsoft.com/office/powerpoint/2010/main" val="1135332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3967</TotalTime>
  <Words>547</Words>
  <Application>Microsoft Office PowerPoint</Application>
  <PresentationFormat>Custom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Wingdings</vt:lpstr>
      <vt:lpstr>Franklin Gothic Demi Cond</vt:lpstr>
      <vt:lpstr>Arial</vt:lpstr>
      <vt:lpstr>UKIJ Qolyazma Tuz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and White Cute Illustration Flower Family Members Presentation</dc:title>
  <cp:lastModifiedBy>med Yahyaoui</cp:lastModifiedBy>
  <cp:revision>11</cp:revision>
  <dcterms:created xsi:type="dcterms:W3CDTF">2006-08-16T00:00:00Z</dcterms:created>
  <dcterms:modified xsi:type="dcterms:W3CDTF">2026-10-04T11:04:50Z</dcterms:modified>
  <dc:identifier>DAGXa6ueYpY</dc:identifier>
</cp:coreProperties>
</file>